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5" r:id="rId19"/>
    <p:sldId id="276" r:id="rId20"/>
    <p:sldId id="277" r:id="rId21"/>
    <p:sldId id="278" r:id="rId22"/>
    <p:sldId id="272"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18.11.2015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18.11.2015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18.11.2015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18.11.2015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18.11.2015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18.11.2015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18.11.2015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18.11.2015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18.11.2015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18.11.2015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B4C71EC6-210F-42DE-9C53-41977AD35B3D}" type="datetimeFigureOut">
              <a:rPr lang="ru-RU" smtClean="0"/>
              <a:t>18.11.2015</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9B0651-EE4F-4900-A07F-96A6BFA9D0F0}"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4C71EC6-210F-42DE-9C53-41977AD35B3D}" type="datetimeFigureOut">
              <a:rPr lang="ru-RU" smtClean="0"/>
              <a:t>18.11.2015</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548680"/>
            <a:ext cx="8064896" cy="4524315"/>
          </a:xfrm>
          <a:prstGeom prst="rect">
            <a:avLst/>
          </a:prstGeom>
        </p:spPr>
        <p:txBody>
          <a:bodyPr wrap="square">
            <a:spAutoFit/>
          </a:bodyPr>
          <a:lstStyle/>
          <a:p>
            <a:r>
              <a:rPr lang="ru-RU" sz="3600" b="1" dirty="0" err="1">
                <a:latin typeface="Times New Roman" panose="02020603050405020304" pitchFamily="18" charset="0"/>
                <a:cs typeface="Times New Roman" panose="02020603050405020304" pitchFamily="18" charset="0"/>
              </a:rPr>
              <a:t>Лекція</a:t>
            </a:r>
            <a:r>
              <a:rPr lang="ru-RU" sz="3600" b="1" dirty="0">
                <a:latin typeface="Times New Roman" panose="02020603050405020304" pitchFamily="18" charset="0"/>
                <a:cs typeface="Times New Roman" panose="02020603050405020304" pitchFamily="18" charset="0"/>
              </a:rPr>
              <a:t> </a:t>
            </a:r>
            <a:r>
              <a:rPr lang="uk-UA" sz="3600" b="1" dirty="0" smtClean="0">
                <a:latin typeface="Times New Roman" panose="02020603050405020304" pitchFamily="18" charset="0"/>
                <a:cs typeface="Times New Roman" panose="02020603050405020304" pitchFamily="18" charset="0"/>
              </a:rPr>
              <a:t>28-29</a:t>
            </a:r>
            <a:r>
              <a:rPr lang="uk-UA" sz="3600" b="1" dirty="0" smtClean="0">
                <a:latin typeface="Times New Roman" panose="02020603050405020304" pitchFamily="18" charset="0"/>
                <a:cs typeface="Times New Roman" panose="02020603050405020304" pitchFamily="18" charset="0"/>
              </a:rPr>
              <a:t>.    (4 </a:t>
            </a:r>
            <a:r>
              <a:rPr lang="uk-UA" sz="3600" b="1" dirty="0">
                <a:latin typeface="Times New Roman" panose="02020603050405020304" pitchFamily="18" charset="0"/>
                <a:cs typeface="Times New Roman" panose="02020603050405020304" pitchFamily="18" charset="0"/>
              </a:rPr>
              <a:t>год.)</a:t>
            </a:r>
          </a:p>
          <a:p>
            <a:r>
              <a:rPr lang="uk-UA" sz="3600" b="1" dirty="0">
                <a:latin typeface="Times New Roman" panose="02020603050405020304" pitchFamily="18" charset="0"/>
                <a:cs typeface="Times New Roman" panose="02020603050405020304" pitchFamily="18" charset="0"/>
              </a:rPr>
              <a:t>Тема: Фінансове планування</a:t>
            </a:r>
            <a:endParaRPr lang="uk-UA" sz="3600" dirty="0">
              <a:latin typeface="Times New Roman" panose="02020603050405020304" pitchFamily="18" charset="0"/>
              <a:cs typeface="Times New Roman" panose="02020603050405020304" pitchFamily="18" charset="0"/>
            </a:endParaRPr>
          </a:p>
          <a:p>
            <a:r>
              <a:rPr lang="uk-UA" sz="3600" b="1" i="1" dirty="0">
                <a:latin typeface="Times New Roman" panose="02020603050405020304" pitchFamily="18" charset="0"/>
                <a:cs typeface="Times New Roman" panose="02020603050405020304" pitchFamily="18" charset="0"/>
              </a:rPr>
              <a:t> </a:t>
            </a:r>
            <a:endParaRPr lang="uk-UA" sz="3600" dirty="0">
              <a:latin typeface="Times New Roman" panose="02020603050405020304" pitchFamily="18" charset="0"/>
              <a:cs typeface="Times New Roman" panose="02020603050405020304" pitchFamily="18" charset="0"/>
            </a:endParaRPr>
          </a:p>
          <a:p>
            <a:pPr algn="just"/>
            <a:r>
              <a:rPr lang="uk-UA" sz="3600" b="1" i="1" dirty="0">
                <a:latin typeface="Times New Roman" panose="02020603050405020304" pitchFamily="18" charset="0"/>
                <a:cs typeface="Times New Roman" panose="02020603050405020304" pitchFamily="18" charset="0"/>
              </a:rPr>
              <a:t>Питання:</a:t>
            </a:r>
            <a:endParaRPr lang="uk-UA" sz="3600" dirty="0">
              <a:latin typeface="Times New Roman" panose="02020603050405020304" pitchFamily="18" charset="0"/>
              <a:cs typeface="Times New Roman" panose="02020603050405020304" pitchFamily="18" charset="0"/>
            </a:endParaRPr>
          </a:p>
          <a:p>
            <a:pPr lvl="0" algn="just"/>
            <a:r>
              <a:rPr lang="ru-RU" sz="3600" dirty="0" smtClean="0">
                <a:latin typeface="Times New Roman" panose="02020603050405020304" pitchFamily="18" charset="0"/>
                <a:cs typeface="Times New Roman" panose="02020603050405020304" pitchFamily="18" charset="0"/>
              </a:rPr>
              <a:t>1. </a:t>
            </a:r>
            <a:r>
              <a:rPr lang="ru-RU" sz="3600" dirty="0" err="1" smtClean="0">
                <a:latin typeface="Times New Roman" panose="02020603050405020304" pitchFamily="18" charset="0"/>
                <a:cs typeface="Times New Roman" panose="02020603050405020304" pitchFamily="18" charset="0"/>
              </a:rPr>
              <a:t>Сутність</a:t>
            </a:r>
            <a:r>
              <a:rPr lang="ru-RU" sz="3600" dirty="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завдання та об’єкт </a:t>
            </a:r>
            <a:r>
              <a:rPr lang="ru-RU" sz="3600" dirty="0" err="1" smtClean="0">
                <a:latin typeface="Times New Roman" panose="02020603050405020304" pitchFamily="18" charset="0"/>
                <a:cs typeface="Times New Roman" panose="02020603050405020304" pitchFamily="18" charset="0"/>
              </a:rPr>
              <a:t>фінансового</a:t>
            </a:r>
            <a:r>
              <a:rPr lang="uk-UA" sz="3600" dirty="0" smtClean="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планування.</a:t>
            </a:r>
          </a:p>
          <a:p>
            <a:pPr lvl="0" algn="just"/>
            <a:r>
              <a:rPr lang="uk-UA" sz="3600" dirty="0" smtClean="0">
                <a:latin typeface="Times New Roman" panose="02020603050405020304" pitchFamily="18" charset="0"/>
                <a:cs typeface="Times New Roman" panose="02020603050405020304" pitchFamily="18" charset="0"/>
              </a:rPr>
              <a:t>2. Методи </a:t>
            </a:r>
            <a:r>
              <a:rPr lang="uk-UA" sz="3600" dirty="0">
                <a:latin typeface="Times New Roman" panose="02020603050405020304" pitchFamily="18" charset="0"/>
                <a:cs typeface="Times New Roman" panose="02020603050405020304" pitchFamily="18" charset="0"/>
              </a:rPr>
              <a:t>фінансового планування.</a:t>
            </a:r>
          </a:p>
          <a:p>
            <a:pPr lvl="0" algn="just"/>
            <a:r>
              <a:rPr lang="uk-UA" sz="3600" dirty="0" smtClean="0">
                <a:latin typeface="Times New Roman" panose="02020603050405020304" pitchFamily="18" charset="0"/>
                <a:cs typeface="Times New Roman" panose="02020603050405020304" pitchFamily="18" charset="0"/>
              </a:rPr>
              <a:t>3. Сутність </a:t>
            </a:r>
            <a:r>
              <a:rPr lang="uk-UA" sz="3600" dirty="0">
                <a:latin typeface="Times New Roman" panose="02020603050405020304" pitchFamily="18" charset="0"/>
                <a:cs typeface="Times New Roman" panose="02020603050405020304" pitchFamily="18" charset="0"/>
              </a:rPr>
              <a:t>фінансового плану та види.</a:t>
            </a:r>
          </a:p>
        </p:txBody>
      </p:sp>
    </p:spTree>
    <p:extLst>
      <p:ext uri="{BB962C8B-B14F-4D97-AF65-F5344CB8AC3E}">
        <p14:creationId xmlns:p14="http://schemas.microsoft.com/office/powerpoint/2010/main" val="4188646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60648"/>
            <a:ext cx="8352928" cy="5632311"/>
          </a:xfrm>
          <a:prstGeom prst="rect">
            <a:avLst/>
          </a:prstGeom>
        </p:spPr>
        <p:txBody>
          <a:bodyPr wrap="square">
            <a:spAutoFit/>
          </a:bodyPr>
          <a:lstStyle/>
          <a:p>
            <a:pPr algn="just"/>
            <a:r>
              <a:rPr lang="uk-UA" sz="2400" b="1" i="1" dirty="0" smtClean="0">
                <a:latin typeface="Times New Roman" panose="02020603050405020304" pitchFamily="18" charset="0"/>
                <a:cs typeface="Times New Roman" panose="02020603050405020304" pitchFamily="18" charset="0"/>
              </a:rPr>
              <a:t>	Суть </a:t>
            </a:r>
            <a:r>
              <a:rPr lang="uk-UA" sz="2400" b="1" i="1" dirty="0">
                <a:latin typeface="Times New Roman" panose="02020603050405020304" pitchFamily="18" charset="0"/>
                <a:cs typeface="Times New Roman" panose="02020603050405020304" pitchFamily="18" charset="0"/>
              </a:rPr>
              <a:t>нормативного </a:t>
            </a:r>
            <a:r>
              <a:rPr lang="uk-UA" sz="2400" dirty="0">
                <a:latin typeface="Times New Roman" panose="02020603050405020304" pitchFamily="18" charset="0"/>
                <a:cs typeface="Times New Roman" panose="02020603050405020304" pitchFamily="18" charset="0"/>
              </a:rPr>
              <a:t>методу фінансового планування полягає в тому, що під час розрахунку фінансових показників за основу беруться фінансові нормативи, до яких належать норми амортизаційних відрахувань, рентабельності окремих видів товарів, робіт та послуг, обігових коштів, ставки заробітної плати, норми витрачання коштів у бюджетних установах, норми відрахувань до фондів соціального призначення тощо.</a:t>
            </a:r>
          </a:p>
          <a:p>
            <a:pPr algn="just"/>
            <a:r>
              <a:rPr lang="uk-UA" sz="2400" dirty="0" smtClean="0">
                <a:latin typeface="Times New Roman" panose="02020603050405020304" pitchFamily="18" charset="0"/>
                <a:cs typeface="Times New Roman" panose="02020603050405020304" pitchFamily="18" charset="0"/>
              </a:rPr>
              <a:t>	</a:t>
            </a:r>
            <a:r>
              <a:rPr lang="uk-UA" sz="2400" i="1" dirty="0" smtClean="0">
                <a:latin typeface="Times New Roman" panose="02020603050405020304" pitchFamily="18" charset="0"/>
                <a:cs typeface="Times New Roman" panose="02020603050405020304" pitchFamily="18" charset="0"/>
              </a:rPr>
              <a:t>Нормативний </a:t>
            </a:r>
            <a:r>
              <a:rPr lang="uk-UA" sz="2400" i="1" dirty="0">
                <a:latin typeface="Times New Roman" panose="02020603050405020304" pitchFamily="18" charset="0"/>
                <a:cs typeface="Times New Roman" panose="02020603050405020304" pitchFamily="18" charset="0"/>
              </a:rPr>
              <a:t>метод буде </a:t>
            </a:r>
            <a:r>
              <a:rPr lang="uk-UA" sz="2400" dirty="0">
                <a:latin typeface="Times New Roman" panose="02020603050405020304" pitchFamily="18" charset="0"/>
                <a:cs typeface="Times New Roman" panose="02020603050405020304" pitchFamily="18" charset="0"/>
              </a:rPr>
              <a:t>ефективним за умови, що </a:t>
            </a:r>
            <a:r>
              <a:rPr lang="uk-UA" sz="2400" dirty="0" smtClean="0">
                <a:latin typeface="Times New Roman" panose="02020603050405020304" pitchFamily="18" charset="0"/>
                <a:cs typeface="Times New Roman" panose="02020603050405020304" pitchFamily="18" charset="0"/>
              </a:rPr>
              <a:t>норми </a:t>
            </a:r>
            <a:r>
              <a:rPr lang="uk-UA" sz="2400" dirty="0">
                <a:latin typeface="Times New Roman" panose="02020603050405020304" pitchFamily="18" charset="0"/>
                <a:cs typeface="Times New Roman" panose="02020603050405020304" pitchFamily="18" charset="0"/>
              </a:rPr>
              <a:t>і нормативи відповідають таким вимогам:</a:t>
            </a:r>
          </a:p>
          <a:p>
            <a:pPr lvl="0" algn="just"/>
            <a:r>
              <a:rPr lang="uk-UA" sz="2400" dirty="0" smtClean="0">
                <a:latin typeface="Times New Roman" panose="02020603050405020304" pitchFamily="18" charset="0"/>
                <a:cs typeface="Times New Roman" panose="02020603050405020304" pitchFamily="18" charset="0"/>
              </a:rPr>
              <a:t>	- вони </a:t>
            </a:r>
            <a:r>
              <a:rPr lang="uk-UA" sz="2400" dirty="0">
                <a:latin typeface="Times New Roman" panose="02020603050405020304" pitchFamily="18" charset="0"/>
                <a:cs typeface="Times New Roman" panose="02020603050405020304" pitchFamily="18" charset="0"/>
              </a:rPr>
              <a:t>мають бути науково обґрунтованими;</a:t>
            </a:r>
          </a:p>
          <a:p>
            <a:pPr lvl="0" algn="just"/>
            <a:r>
              <a:rPr lang="uk-UA" sz="2400" dirty="0" smtClean="0">
                <a:latin typeface="Times New Roman" panose="02020603050405020304" pitchFamily="18" charset="0"/>
                <a:cs typeface="Times New Roman" panose="02020603050405020304" pitchFamily="18" charset="0"/>
              </a:rPr>
              <a:t>	- прогресивними </a:t>
            </a:r>
            <a:r>
              <a:rPr lang="uk-UA" sz="2400" dirty="0">
                <a:latin typeface="Times New Roman" panose="02020603050405020304" pitchFamily="18" charset="0"/>
                <a:cs typeface="Times New Roman" panose="02020603050405020304" pitchFamily="18" charset="0"/>
              </a:rPr>
              <a:t>(тобто орієнтованими на кращий досвід);</a:t>
            </a:r>
          </a:p>
          <a:p>
            <a:pPr lvl="0" algn="just"/>
            <a:r>
              <a:rPr lang="uk-UA" sz="2400" dirty="0" smtClean="0">
                <a:latin typeface="Times New Roman" panose="02020603050405020304" pitchFamily="18" charset="0"/>
                <a:cs typeface="Times New Roman" panose="02020603050405020304" pitchFamily="18" charset="0"/>
              </a:rPr>
              <a:t>	- тривалої </a:t>
            </a:r>
            <a:r>
              <a:rPr lang="uk-UA" sz="2400" dirty="0">
                <a:latin typeface="Times New Roman" panose="02020603050405020304" pitchFamily="18" charset="0"/>
                <a:cs typeface="Times New Roman" panose="02020603050405020304" pitchFamily="18" charset="0"/>
              </a:rPr>
              <a:t>дії;</a:t>
            </a:r>
          </a:p>
          <a:p>
            <a:pPr lvl="0" algn="just"/>
            <a:r>
              <a:rPr lang="uk-UA" sz="2400" dirty="0" smtClean="0">
                <a:latin typeface="Times New Roman" panose="02020603050405020304" pitchFamily="18" charset="0"/>
                <a:cs typeface="Times New Roman" panose="02020603050405020304" pitchFamily="18" charset="0"/>
              </a:rPr>
              <a:t>	- стабільними</a:t>
            </a:r>
            <a:r>
              <a:rPr lang="uk-UA"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86529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136904" cy="5262979"/>
          </a:xfrm>
          <a:prstGeom prst="rect">
            <a:avLst/>
          </a:prstGeom>
        </p:spPr>
        <p:txBody>
          <a:bodyPr wrap="square">
            <a:spAutoFit/>
          </a:bodyPr>
          <a:lstStyle/>
          <a:p>
            <a:pPr algn="just"/>
            <a:r>
              <a:rPr lang="uk-UA" sz="2400" b="1" i="1" dirty="0" smtClean="0">
                <a:latin typeface="Times New Roman" panose="02020603050405020304" pitchFamily="18" charset="0"/>
                <a:cs typeface="Times New Roman" panose="02020603050405020304" pitchFamily="18" charset="0"/>
              </a:rPr>
              <a:t>	Розрахунково-аналітичний </a:t>
            </a:r>
            <a:r>
              <a:rPr lang="uk-UA" sz="2400" b="1" i="1" dirty="0">
                <a:latin typeface="Times New Roman" panose="02020603050405020304" pitchFamily="18" charset="0"/>
                <a:cs typeface="Times New Roman" panose="02020603050405020304" pitchFamily="18" charset="0"/>
              </a:rPr>
              <a:t>метод</a:t>
            </a:r>
            <a:r>
              <a:rPr lang="uk-UA" sz="2400" dirty="0">
                <a:latin typeface="Times New Roman" panose="02020603050405020304" pitchFamily="18" charset="0"/>
                <a:cs typeface="Times New Roman" panose="02020603050405020304" pitchFamily="18" charset="0"/>
              </a:rPr>
              <a:t> фінансового планування </a:t>
            </a:r>
            <a:r>
              <a:rPr lang="uk-UA" sz="2400" i="1" dirty="0">
                <a:latin typeface="Times New Roman" panose="02020603050405020304" pitchFamily="18" charset="0"/>
                <a:cs typeface="Times New Roman" panose="02020603050405020304" pitchFamily="18" charset="0"/>
              </a:rPr>
              <a:t>ґрун­тується на фактичних показниках фінансової діяльності у попередні звітні періоди. </a:t>
            </a:r>
            <a:endParaRPr lang="uk-UA" sz="2400" i="1" dirty="0" smtClean="0">
              <a:latin typeface="Times New Roman" panose="02020603050405020304" pitchFamily="18" charset="0"/>
              <a:cs typeface="Times New Roman" panose="02020603050405020304" pitchFamily="18" charset="0"/>
            </a:endParaRPr>
          </a:p>
          <a:p>
            <a:pPr algn="just"/>
            <a:r>
              <a:rPr lang="uk-UA" sz="2400" i="1"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На </a:t>
            </a:r>
            <a:r>
              <a:rPr lang="uk-UA" sz="2400" dirty="0">
                <a:latin typeface="Times New Roman" panose="02020603050405020304" pitchFamily="18" charset="0"/>
                <a:cs typeface="Times New Roman" panose="02020603050405020304" pitchFamily="18" charset="0"/>
              </a:rPr>
              <a:t>основі аналізу фінансових показників за минулі роки і період, що передував </a:t>
            </a:r>
            <a:r>
              <a:rPr lang="uk-UA" sz="2400" dirty="0" err="1">
                <a:latin typeface="Times New Roman" panose="02020603050405020304" pitchFamily="18" charset="0"/>
                <a:cs typeface="Times New Roman" panose="02020603050405020304" pitchFamily="18" charset="0"/>
              </a:rPr>
              <a:t>передплановому</a:t>
            </a:r>
            <a:r>
              <a:rPr lang="uk-UA" sz="2400" dirty="0">
                <a:latin typeface="Times New Roman" panose="02020603050405020304" pitchFamily="18" charset="0"/>
                <a:cs typeface="Times New Roman" panose="02020603050405020304" pitchFamily="18" charset="0"/>
              </a:rPr>
              <a:t> року, встановлюється вихідна база планування. Потім визначаються фактори, які можуть вплинути на фінансову діяльність у плановий період, розраховуються індекси та коефіцієнти їх впливу. На основі базових показників, а також коефіцієнтів, що характеризують зміни умов діяльності, розраховуються фінансові показники на плановий період. Це досить трудомісткий метод і потребує значної аналітичної роботи, проте на сьогодні його застосування є найреальнішим.</a:t>
            </a:r>
          </a:p>
        </p:txBody>
      </p:sp>
    </p:spTree>
    <p:extLst>
      <p:ext uri="{BB962C8B-B14F-4D97-AF65-F5344CB8AC3E}">
        <p14:creationId xmlns:p14="http://schemas.microsoft.com/office/powerpoint/2010/main" val="3589445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1"/>
            <a:ext cx="8352928" cy="6001643"/>
          </a:xfrm>
          <a:prstGeom prst="rect">
            <a:avLst/>
          </a:prstGeom>
        </p:spPr>
        <p:txBody>
          <a:bodyPr wrap="square">
            <a:spAutoFit/>
          </a:bodyPr>
          <a:lstStyle/>
          <a:p>
            <a:pPr algn="just"/>
            <a:r>
              <a:rPr lang="uk-UA" sz="2400" i="1" dirty="0" smtClean="0">
                <a:latin typeface="Times New Roman" panose="02020603050405020304" pitchFamily="18" charset="0"/>
                <a:cs typeface="Times New Roman" panose="02020603050405020304" pitchFamily="18" charset="0"/>
              </a:rPr>
              <a:t>	За </a:t>
            </a:r>
            <a:r>
              <a:rPr lang="uk-UA" sz="2400" i="1" dirty="0">
                <a:latin typeface="Times New Roman" panose="02020603050405020304" pitchFamily="18" charset="0"/>
                <a:cs typeface="Times New Roman" panose="02020603050405020304" pitchFamily="18" charset="0"/>
              </a:rPr>
              <a:t>використання розрахунково-аналітичного методу</a:t>
            </a:r>
            <a:r>
              <a:rPr lang="uk-UA" sz="2400" dirty="0">
                <a:latin typeface="Times New Roman" panose="02020603050405020304" pitchFamily="18" charset="0"/>
                <a:cs typeface="Times New Roman" panose="02020603050405020304" pitchFamily="18" charset="0"/>
              </a:rPr>
              <a:t> планові показники розраховуються на підставі аналізу фактичних фінансових показників, які беруться за базу, та індексів їх зміни в плановому періоді.</a:t>
            </a:r>
          </a:p>
          <a:p>
            <a:pPr algn="just"/>
            <a:r>
              <a:rPr lang="uk-UA" sz="2400" dirty="0" smtClean="0">
                <a:latin typeface="Times New Roman" panose="02020603050405020304" pitchFamily="18" charset="0"/>
                <a:cs typeface="Times New Roman" panose="02020603050405020304" pitchFamily="18" charset="0"/>
              </a:rPr>
              <a:t>	Оптимізація </a:t>
            </a:r>
            <a:r>
              <a:rPr lang="uk-UA" sz="2400" dirty="0">
                <a:latin typeface="Times New Roman" panose="02020603050405020304" pitchFamily="18" charset="0"/>
                <a:cs typeface="Times New Roman" panose="02020603050405020304" pitchFamily="18" charset="0"/>
              </a:rPr>
              <a:t>планових рішень полягає в розробці варіантів планових розрахунків для того, щоб вибрати з них найоптимальніший. Відтак можуть використовуватися різні критерії вибору:</a:t>
            </a:r>
          </a:p>
          <a:p>
            <a:pPr lvl="0" algn="just" fontAlgn="base" hangingPunct="0"/>
            <a:r>
              <a:rPr lang="uk-UA" sz="2400" dirty="0" smtClean="0">
                <a:latin typeface="Times New Roman" panose="02020603050405020304" pitchFamily="18" charset="0"/>
                <a:cs typeface="Times New Roman" panose="02020603050405020304" pitchFamily="18" charset="0"/>
              </a:rPr>
              <a:t>	- максимум </a:t>
            </a:r>
            <a:r>
              <a:rPr lang="uk-UA" sz="2400" dirty="0">
                <a:latin typeface="Times New Roman" panose="02020603050405020304" pitchFamily="18" charset="0"/>
                <a:cs typeface="Times New Roman" panose="02020603050405020304" pitchFamily="18" charset="0"/>
              </a:rPr>
              <a:t>прибутку (доходу) на грошову одиницю вкладеного капіталу;</a:t>
            </a:r>
          </a:p>
          <a:p>
            <a:pPr lvl="0" algn="just" fontAlgn="base" hangingPunct="0"/>
            <a:r>
              <a:rPr lang="uk-UA" sz="2400" dirty="0" smtClean="0">
                <a:latin typeface="Times New Roman" panose="02020603050405020304" pitchFamily="18" charset="0"/>
                <a:cs typeface="Times New Roman" panose="02020603050405020304" pitchFamily="18" charset="0"/>
              </a:rPr>
              <a:t>	- максимум </a:t>
            </a:r>
            <a:r>
              <a:rPr lang="uk-UA" sz="2400" dirty="0">
                <a:latin typeface="Times New Roman" panose="02020603050405020304" pitchFamily="18" charset="0"/>
                <a:cs typeface="Times New Roman" panose="02020603050405020304" pitchFamily="18" charset="0"/>
              </a:rPr>
              <a:t>збереження фінансових ресурсів, тобто </a:t>
            </a:r>
            <a:r>
              <a:rPr lang="uk-UA" sz="2400" dirty="0" smtClean="0">
                <a:latin typeface="Times New Roman" panose="02020603050405020304" pitchFamily="18" charset="0"/>
                <a:cs typeface="Times New Roman" panose="02020603050405020304" pitchFamily="18" charset="0"/>
              </a:rPr>
              <a:t>	- мінімум </a:t>
            </a:r>
            <a:r>
              <a:rPr lang="uk-UA" sz="2400" dirty="0">
                <a:latin typeface="Times New Roman" panose="02020603050405020304" pitchFamily="18" charset="0"/>
                <a:cs typeface="Times New Roman" panose="02020603050405020304" pitchFamily="18" charset="0"/>
              </a:rPr>
              <a:t>фінансових витрат;</a:t>
            </a:r>
          </a:p>
          <a:p>
            <a:pPr lvl="0" algn="just" fontAlgn="base" hangingPunct="0"/>
            <a:r>
              <a:rPr lang="uk-UA" sz="2400" dirty="0" smtClean="0">
                <a:latin typeface="Times New Roman" panose="02020603050405020304" pitchFamily="18" charset="0"/>
                <a:cs typeface="Times New Roman" panose="02020603050405020304" pitchFamily="18" charset="0"/>
              </a:rPr>
              <a:t>	- мінімум </a:t>
            </a:r>
            <a:r>
              <a:rPr lang="uk-UA" sz="2400" dirty="0">
                <a:latin typeface="Times New Roman" panose="02020603050405020304" pitchFamily="18" charset="0"/>
                <a:cs typeface="Times New Roman" panose="02020603050405020304" pitchFamily="18" charset="0"/>
              </a:rPr>
              <a:t>поточних витрат;</a:t>
            </a:r>
          </a:p>
          <a:p>
            <a:pPr lvl="0" algn="just" fontAlgn="base" hangingPunct="0"/>
            <a:r>
              <a:rPr lang="uk-UA" sz="2400" dirty="0" smtClean="0">
                <a:latin typeface="Times New Roman" panose="02020603050405020304" pitchFamily="18" charset="0"/>
                <a:cs typeface="Times New Roman" panose="02020603050405020304" pitchFamily="18" charset="0"/>
              </a:rPr>
              <a:t>	- мінімум </a:t>
            </a:r>
            <a:r>
              <a:rPr lang="uk-UA" sz="2400" dirty="0">
                <a:latin typeface="Times New Roman" panose="02020603050405020304" pitchFamily="18" charset="0"/>
                <a:cs typeface="Times New Roman" panose="02020603050405020304" pitchFamily="18" charset="0"/>
              </a:rPr>
              <a:t>вкладення капіталу за максимально ефективного результату;</a:t>
            </a:r>
          </a:p>
          <a:p>
            <a:pPr lvl="0" algn="just" fontAlgn="base" hangingPunct="0"/>
            <a:r>
              <a:rPr lang="uk-UA" sz="2400" dirty="0" smtClean="0">
                <a:latin typeface="Times New Roman" panose="02020603050405020304" pitchFamily="18" charset="0"/>
                <a:cs typeface="Times New Roman" panose="02020603050405020304" pitchFamily="18" charset="0"/>
              </a:rPr>
              <a:t>	- максимум </a:t>
            </a:r>
            <a:r>
              <a:rPr lang="uk-UA" sz="2400" dirty="0">
                <a:latin typeface="Times New Roman" panose="02020603050405020304" pitchFamily="18" charset="0"/>
                <a:cs typeface="Times New Roman" panose="02020603050405020304" pitchFamily="18" charset="0"/>
              </a:rPr>
              <a:t>абсолютної суми одержаного прибутку.</a:t>
            </a:r>
          </a:p>
        </p:txBody>
      </p:sp>
    </p:spTree>
    <p:extLst>
      <p:ext uri="{BB962C8B-B14F-4D97-AF65-F5344CB8AC3E}">
        <p14:creationId xmlns:p14="http://schemas.microsoft.com/office/powerpoint/2010/main" val="654073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9"/>
            <a:ext cx="8352928" cy="3785652"/>
          </a:xfrm>
          <a:prstGeom prst="rect">
            <a:avLst/>
          </a:prstGeom>
        </p:spPr>
        <p:txBody>
          <a:bodyPr wrap="square">
            <a:spAutoFit/>
          </a:bodyPr>
          <a:lstStyle/>
          <a:p>
            <a:pPr algn="just"/>
            <a:r>
              <a:rPr lang="uk-UA" sz="2400" b="1" i="1" dirty="0" smtClean="0">
                <a:latin typeface="Times New Roman" panose="02020603050405020304" pitchFamily="18" charset="0"/>
                <a:cs typeface="Times New Roman" panose="02020603050405020304" pitchFamily="18" charset="0"/>
              </a:rPr>
              <a:t>	Балансовий </a:t>
            </a:r>
            <a:r>
              <a:rPr lang="uk-UA" sz="2400" b="1" i="1" dirty="0">
                <a:latin typeface="Times New Roman" panose="02020603050405020304" pitchFamily="18" charset="0"/>
                <a:cs typeface="Times New Roman" panose="02020603050405020304" pitchFamily="18" charset="0"/>
              </a:rPr>
              <a:t>метод</a:t>
            </a:r>
            <a:r>
              <a:rPr lang="uk-UA" sz="2400" dirty="0">
                <a:latin typeface="Times New Roman" panose="02020603050405020304" pitchFamily="18" charset="0"/>
                <a:cs typeface="Times New Roman" panose="02020603050405020304" pitchFamily="18" charset="0"/>
              </a:rPr>
              <a:t> у фінансовому плануванні передбачає відповідність видатків джерелам їх покриття, ув’язку всіх розділів фінансового плану, фінансових і виробничих показників, унаслідок чого досягається збалансованість плану. </a:t>
            </a:r>
            <a:endParaRPr lang="uk-UA" sz="2400" dirty="0" smtClean="0">
              <a:latin typeface="Times New Roman" panose="02020603050405020304" pitchFamily="18" charset="0"/>
              <a:cs typeface="Times New Roman" panose="02020603050405020304" pitchFamily="18" charset="0"/>
            </a:endParaRPr>
          </a:p>
          <a:p>
            <a:pPr algn="just"/>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Нині </a:t>
            </a:r>
            <a:r>
              <a:rPr lang="uk-UA" sz="2400" dirty="0">
                <a:latin typeface="Times New Roman" panose="02020603050405020304" pitchFamily="18" charset="0"/>
                <a:cs typeface="Times New Roman" panose="02020603050405020304" pitchFamily="18" charset="0"/>
              </a:rPr>
              <a:t>цей метод набуває особливого значення, оскільки всі видатки підприємств залежать від зароблених коштів; підприємства стали повністю самостійними і повинні розраховувати тільки на власні надходження, а не на допомогу держави чи міністерства.</a:t>
            </a:r>
          </a:p>
        </p:txBody>
      </p:sp>
    </p:spTree>
    <p:extLst>
      <p:ext uri="{BB962C8B-B14F-4D97-AF65-F5344CB8AC3E}">
        <p14:creationId xmlns:p14="http://schemas.microsoft.com/office/powerpoint/2010/main" val="2580095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772150"/>
            <a:ext cx="8352928" cy="7201972"/>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p>
          <a:p>
            <a:pPr algn="just"/>
            <a:endParaRPr lang="uk-UA" sz="2200" dirty="0">
              <a:latin typeface="Times New Roman" panose="02020603050405020304" pitchFamily="18" charset="0"/>
              <a:cs typeface="Times New Roman" panose="02020603050405020304" pitchFamily="18" charset="0"/>
            </a:endParaRPr>
          </a:p>
          <a:p>
            <a:pPr algn="just"/>
            <a:endParaRPr lang="uk-UA" sz="2200" dirty="0" smtClean="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Досить </a:t>
            </a:r>
            <a:r>
              <a:rPr lang="uk-UA" sz="2200" dirty="0">
                <a:latin typeface="Times New Roman" panose="02020603050405020304" pitchFamily="18" charset="0"/>
                <a:cs typeface="Times New Roman" panose="02020603050405020304" pitchFamily="18" charset="0"/>
              </a:rPr>
              <a:t>перспективним є</a:t>
            </a:r>
            <a:r>
              <a:rPr lang="uk-UA" sz="2200" b="1" dirty="0">
                <a:latin typeface="Times New Roman" panose="02020603050405020304" pitchFamily="18" charset="0"/>
                <a:cs typeface="Times New Roman" panose="02020603050405020304" pitchFamily="18" charset="0"/>
              </a:rPr>
              <a:t> </a:t>
            </a:r>
            <a:r>
              <a:rPr lang="uk-UA" sz="2200" b="1" i="1" dirty="0">
                <a:latin typeface="Times New Roman" panose="02020603050405020304" pitchFamily="18" charset="0"/>
                <a:cs typeface="Times New Roman" panose="02020603050405020304" pitchFamily="18" charset="0"/>
              </a:rPr>
              <a:t>метод економіко-математичного мо­делювання</a:t>
            </a:r>
            <a:r>
              <a:rPr lang="uk-UA" sz="2200" b="1"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Ґрунтується він на розробленні математичної моделі фінансової діяльності підприємства або держави в плановому періоді. Цей метод дає змогу розрахувати кілька варіантів плану за допомогою змінних вхідних показників і знаходити оптимальні рішення; уможливлює знайдення кількісного вираження взаємозв’язків між фінансовими показниками та факторами, які їх визначають. Економіко-математична модель — це точний математичний опис факторів, які характеризують структуру та закономірності зміни даного економічного явища і здійснюються з допомогою математичних прийомів (рівнянь, </a:t>
            </a:r>
            <a:r>
              <a:rPr lang="uk-UA" sz="2200" dirty="0" err="1">
                <a:latin typeface="Times New Roman" panose="02020603050405020304" pitchFamily="18" charset="0"/>
                <a:cs typeface="Times New Roman" panose="02020603050405020304" pitchFamily="18" charset="0"/>
              </a:rPr>
              <a:t>нерівностей</a:t>
            </a:r>
            <a:r>
              <a:rPr lang="uk-UA" sz="2200" dirty="0">
                <a:latin typeface="Times New Roman" panose="02020603050405020304" pitchFamily="18" charset="0"/>
                <a:cs typeface="Times New Roman" panose="02020603050405020304" pitchFamily="18" charset="0"/>
              </a:rPr>
              <a:t>, таблиць, графіків). Моделювання може будуватися за функціональним та кореляційним зв’язком. Економіко-математичне моделювання дає змогу перейти в плануванні від середніх величин до оптимальних варіантів. Підвищення рівня наукової </a:t>
            </a:r>
            <a:r>
              <a:rPr lang="uk-UA" sz="2200" dirty="0" err="1">
                <a:latin typeface="Times New Roman" panose="02020603050405020304" pitchFamily="18" charset="0"/>
                <a:cs typeface="Times New Roman" panose="02020603050405020304" pitchFamily="18" charset="0"/>
              </a:rPr>
              <a:t>обгрунтованості</a:t>
            </a:r>
            <a:r>
              <a:rPr lang="uk-UA" sz="2200" dirty="0">
                <a:latin typeface="Times New Roman" panose="02020603050405020304" pitchFamily="18" charset="0"/>
                <a:cs typeface="Times New Roman" panose="02020603050405020304" pitchFamily="18" charset="0"/>
              </a:rPr>
              <a:t> планування потребує розробки кількох варіантів планів виходячи з різних умов та шляхів розвитку підприємства з наступним вибором оптимального варіанта фінансового плану.</a:t>
            </a:r>
          </a:p>
        </p:txBody>
      </p:sp>
    </p:spTree>
    <p:extLst>
      <p:ext uri="{BB962C8B-B14F-4D97-AF65-F5344CB8AC3E}">
        <p14:creationId xmlns:p14="http://schemas.microsoft.com/office/powerpoint/2010/main" val="2193099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79653"/>
            <a:ext cx="8136904" cy="6463308"/>
          </a:xfrm>
          <a:prstGeom prst="rect">
            <a:avLst/>
          </a:prstGeom>
        </p:spPr>
        <p:txBody>
          <a:bodyPr wrap="square">
            <a:spAutoFit/>
          </a:bodyPr>
          <a:lstStyle/>
          <a:p>
            <a:pPr lvl="0" algn="just"/>
            <a:r>
              <a:rPr lang="uk-UA" sz="2300" b="1" dirty="0" smtClean="0">
                <a:latin typeface="Times New Roman" panose="02020603050405020304" pitchFamily="18" charset="0"/>
                <a:cs typeface="Times New Roman" panose="02020603050405020304" pitchFamily="18" charset="0"/>
              </a:rPr>
              <a:t>3. Сутність </a:t>
            </a:r>
            <a:r>
              <a:rPr lang="uk-UA" sz="2300" b="1" dirty="0">
                <a:latin typeface="Times New Roman" panose="02020603050405020304" pitchFamily="18" charset="0"/>
                <a:cs typeface="Times New Roman" panose="02020603050405020304" pitchFamily="18" charset="0"/>
              </a:rPr>
              <a:t>фінансового плану та види.</a:t>
            </a:r>
            <a:endParaRPr lang="uk-UA" sz="2300" dirty="0">
              <a:latin typeface="Times New Roman" panose="02020603050405020304" pitchFamily="18" charset="0"/>
              <a:cs typeface="Times New Roman" panose="02020603050405020304" pitchFamily="18" charset="0"/>
            </a:endParaRPr>
          </a:p>
          <a:p>
            <a:pPr algn="just"/>
            <a:r>
              <a:rPr lang="uk-UA" sz="2300" i="1" dirty="0">
                <a:latin typeface="Times New Roman" panose="02020603050405020304" pitchFamily="18" charset="0"/>
                <a:cs typeface="Times New Roman" panose="02020603050405020304" pitchFamily="18" charset="0"/>
              </a:rPr>
              <a:t> </a:t>
            </a:r>
            <a:endParaRPr lang="uk-UA" sz="2300" dirty="0">
              <a:latin typeface="Times New Roman" panose="02020603050405020304" pitchFamily="18" charset="0"/>
              <a:cs typeface="Times New Roman" panose="02020603050405020304" pitchFamily="18" charset="0"/>
            </a:endParaRPr>
          </a:p>
          <a:p>
            <a:pPr algn="just"/>
            <a:r>
              <a:rPr lang="uk-UA" sz="2300" i="1" dirty="0" smtClean="0">
                <a:latin typeface="Times New Roman" panose="02020603050405020304" pitchFamily="18" charset="0"/>
                <a:cs typeface="Times New Roman" panose="02020603050405020304" pitchFamily="18" charset="0"/>
              </a:rPr>
              <a:t>	Фінансовий </a:t>
            </a:r>
            <a:r>
              <a:rPr lang="uk-UA" sz="2300" i="1" dirty="0">
                <a:latin typeface="Times New Roman" panose="02020603050405020304" pitchFamily="18" charset="0"/>
                <a:cs typeface="Times New Roman" panose="02020603050405020304" pitchFamily="18" charset="0"/>
              </a:rPr>
              <a:t>план</a:t>
            </a:r>
            <a:r>
              <a:rPr lang="uk-UA" sz="2300" dirty="0">
                <a:latin typeface="Times New Roman" panose="02020603050405020304" pitchFamily="18" charset="0"/>
                <a:cs typeface="Times New Roman" panose="02020603050405020304" pitchFamily="18" charset="0"/>
              </a:rPr>
              <a:t> — це план формування і використання фінансових ресурсів.</a:t>
            </a:r>
            <a:r>
              <a:rPr lang="uk-UA" sz="2300" i="1" dirty="0">
                <a:latin typeface="Times New Roman" panose="02020603050405020304" pitchFamily="18" charset="0"/>
                <a:cs typeface="Times New Roman" panose="02020603050405020304" pitchFamily="18" charset="0"/>
              </a:rPr>
              <a:t> Фінансовий план — це найважливіший елемент бізнес-плану, який складається як для </a:t>
            </a:r>
            <a:r>
              <a:rPr lang="uk-UA" sz="2300" i="1" dirty="0" err="1">
                <a:latin typeface="Times New Roman" panose="02020603050405020304" pitchFamily="18" charset="0"/>
                <a:cs typeface="Times New Roman" panose="02020603050405020304" pitchFamily="18" charset="0"/>
              </a:rPr>
              <a:t>обгрунтування</a:t>
            </a:r>
            <a:r>
              <a:rPr lang="uk-UA" sz="2300" i="1" dirty="0">
                <a:latin typeface="Times New Roman" panose="02020603050405020304" pitchFamily="18" charset="0"/>
                <a:cs typeface="Times New Roman" panose="02020603050405020304" pitchFamily="18" charset="0"/>
              </a:rPr>
              <a:t> конкретних інвестиційних проектів, так і для управління поточною та стратегічною фінансовою діяльністю.</a:t>
            </a:r>
            <a:r>
              <a:rPr lang="uk-UA" sz="2300" dirty="0">
                <a:latin typeface="Times New Roman" panose="02020603050405020304" pitchFamily="18" charset="0"/>
                <a:cs typeface="Times New Roman" panose="02020603050405020304" pitchFamily="18" charset="0"/>
              </a:rPr>
              <a:t> </a:t>
            </a:r>
          </a:p>
          <a:p>
            <a:pPr algn="just"/>
            <a:r>
              <a:rPr lang="uk-UA" sz="2300" dirty="0" smtClean="0">
                <a:latin typeface="Times New Roman" panose="02020603050405020304" pitchFamily="18" charset="0"/>
                <a:cs typeface="Times New Roman" panose="02020603050405020304" pitchFamily="18" charset="0"/>
              </a:rPr>
              <a:t>	</a:t>
            </a:r>
            <a:r>
              <a:rPr lang="uk-UA" sz="2300" i="1" dirty="0" smtClean="0">
                <a:latin typeface="Times New Roman" panose="02020603050405020304" pitchFamily="18" charset="0"/>
                <a:cs typeface="Times New Roman" panose="02020603050405020304" pitchFamily="18" charset="0"/>
              </a:rPr>
              <a:t>За </a:t>
            </a:r>
            <a:r>
              <a:rPr lang="uk-UA" sz="2300" i="1" dirty="0">
                <a:latin typeface="Times New Roman" panose="02020603050405020304" pitchFamily="18" charset="0"/>
                <a:cs typeface="Times New Roman" panose="02020603050405020304" pitchFamily="18" charset="0"/>
              </a:rPr>
              <a:t>чинною практикою всі фінансові плани поділяються на дві великі групи — зведені та індивідуальні. </a:t>
            </a:r>
            <a:r>
              <a:rPr lang="uk-UA" sz="2300" dirty="0">
                <a:latin typeface="Times New Roman" panose="02020603050405020304" pitchFamily="18" charset="0"/>
                <a:cs typeface="Times New Roman" panose="02020603050405020304" pitchFamily="18" charset="0"/>
              </a:rPr>
              <a:t>У свою чергу, зведені фінансові плани поділяються на загальнодержавні, плани окремих господарських об’єднань (промислово-фінансових груп, кон­цернів, асоціацій тощо) і територіальні. Індивідуальні — це фінансові плани окремих підприємницьких структур.</a:t>
            </a:r>
          </a:p>
          <a:p>
            <a:pPr algn="just"/>
            <a:r>
              <a:rPr lang="uk-UA" sz="2300" i="1" dirty="0">
                <a:latin typeface="Times New Roman" panose="02020603050405020304" pitchFamily="18" charset="0"/>
                <a:cs typeface="Times New Roman" panose="02020603050405020304" pitchFamily="18" charset="0"/>
              </a:rPr>
              <a:t>За тривалістю дії розрізняють:</a:t>
            </a:r>
          </a:p>
          <a:p>
            <a:pPr lvl="0" algn="just"/>
            <a:r>
              <a:rPr lang="uk-UA" sz="2300" dirty="0">
                <a:latin typeface="Times New Roman" panose="02020603050405020304" pitchFamily="18" charset="0"/>
                <a:cs typeface="Times New Roman" panose="02020603050405020304" pitchFamily="18" charset="0"/>
              </a:rPr>
              <a:t>перспективні фінансові плани (на період понад один рік);</a:t>
            </a:r>
          </a:p>
          <a:p>
            <a:pPr lvl="0" algn="just"/>
            <a:r>
              <a:rPr lang="uk-UA" sz="2300" dirty="0">
                <a:latin typeface="Times New Roman" panose="02020603050405020304" pitchFamily="18" charset="0"/>
                <a:cs typeface="Times New Roman" panose="02020603050405020304" pitchFamily="18" charset="0"/>
              </a:rPr>
              <a:t>поточні (на один рік);</a:t>
            </a:r>
          </a:p>
          <a:p>
            <a:pPr lvl="0" algn="just"/>
            <a:r>
              <a:rPr lang="uk-UA" sz="2300" dirty="0">
                <a:latin typeface="Times New Roman" panose="02020603050405020304" pitchFamily="18" charset="0"/>
                <a:cs typeface="Times New Roman" panose="02020603050405020304" pitchFamily="18" charset="0"/>
              </a:rPr>
              <a:t>оперативні (на квартал, місяць).</a:t>
            </a:r>
          </a:p>
        </p:txBody>
      </p:sp>
    </p:spTree>
    <p:extLst>
      <p:ext uri="{BB962C8B-B14F-4D97-AF65-F5344CB8AC3E}">
        <p14:creationId xmlns:p14="http://schemas.microsoft.com/office/powerpoint/2010/main" val="2303927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5764"/>
            <a:ext cx="8136904" cy="3831818"/>
          </a:xfrm>
          <a:prstGeom prst="rect">
            <a:avLst/>
          </a:prstGeom>
        </p:spPr>
        <p:txBody>
          <a:bodyPr wrap="square">
            <a:spAutoFit/>
          </a:bodyPr>
          <a:lstStyle/>
          <a:p>
            <a:pPr lvl="0" algn="just">
              <a:lnSpc>
                <a:spcPct val="150000"/>
              </a:lnSpc>
              <a:spcAft>
                <a:spcPts val="0"/>
              </a:spcAft>
              <a:tabLst>
                <a:tab pos="306070" algn="l"/>
                <a:tab pos="306070" algn="l"/>
                <a:tab pos="457200" algn="l"/>
              </a:tabLst>
            </a:pPr>
            <a:r>
              <a:rPr lang="uk-UA" sz="2400" b="1" dirty="0" smtClean="0">
                <a:latin typeface="Times New Roman"/>
                <a:ea typeface="Times New Roman"/>
              </a:rPr>
              <a:t>Розглянемо більш детальніше види фінансових планів:</a:t>
            </a:r>
          </a:p>
          <a:p>
            <a:pPr lvl="0" algn="just">
              <a:lnSpc>
                <a:spcPct val="150000"/>
              </a:lnSpc>
              <a:spcAft>
                <a:spcPts val="0"/>
              </a:spcAft>
              <a:tabLst>
                <a:tab pos="306070" algn="l"/>
                <a:tab pos="306070" algn="l"/>
                <a:tab pos="457200" algn="l"/>
              </a:tabLst>
            </a:pPr>
            <a:r>
              <a:rPr lang="uk-UA" sz="2400" b="1" dirty="0">
                <a:latin typeface="Times New Roman"/>
                <a:ea typeface="Times New Roman"/>
              </a:rPr>
              <a:t>	</a:t>
            </a:r>
            <a:r>
              <a:rPr lang="uk-UA" sz="2400" i="1" dirty="0">
                <a:latin typeface="Times New Roman"/>
                <a:ea typeface="Times New Roman"/>
              </a:rPr>
              <a:t>	</a:t>
            </a:r>
            <a:r>
              <a:rPr lang="uk-UA" sz="2400" i="1" dirty="0" smtClean="0">
                <a:latin typeface="Times New Roman"/>
                <a:ea typeface="Times New Roman"/>
              </a:rPr>
              <a:t>- </a:t>
            </a:r>
            <a:r>
              <a:rPr lang="uk-UA" sz="2400" i="1" dirty="0" smtClean="0">
                <a:latin typeface="Times New Roman"/>
                <a:ea typeface="Times New Roman"/>
              </a:rPr>
              <a:t>баланс</a:t>
            </a:r>
            <a:r>
              <a:rPr lang="uk-UA" sz="2400" i="1" dirty="0" smtClean="0">
                <a:latin typeface="Times New Roman"/>
                <a:ea typeface="Times New Roman"/>
              </a:rPr>
              <a:t>;</a:t>
            </a:r>
          </a:p>
          <a:p>
            <a:pPr lvl="0" algn="just">
              <a:lnSpc>
                <a:spcPct val="150000"/>
              </a:lnSpc>
              <a:spcAft>
                <a:spcPts val="0"/>
              </a:spcAft>
              <a:tabLst>
                <a:tab pos="306070" algn="l"/>
                <a:tab pos="306070" algn="l"/>
                <a:tab pos="457200" algn="l"/>
              </a:tabLst>
            </a:pPr>
            <a:r>
              <a:rPr lang="uk-UA" sz="2400" i="1" dirty="0">
                <a:latin typeface="Times New Roman"/>
                <a:ea typeface="Times New Roman"/>
              </a:rPr>
              <a:t>	</a:t>
            </a:r>
            <a:r>
              <a:rPr lang="uk-UA" sz="2400" i="1" dirty="0" smtClean="0">
                <a:latin typeface="Times New Roman"/>
                <a:ea typeface="Times New Roman"/>
              </a:rPr>
              <a:t>- кошторис;</a:t>
            </a:r>
          </a:p>
          <a:p>
            <a:pPr lvl="0" algn="just">
              <a:lnSpc>
                <a:spcPct val="150000"/>
              </a:lnSpc>
              <a:spcAft>
                <a:spcPts val="0"/>
              </a:spcAft>
              <a:tabLst>
                <a:tab pos="306070" algn="l"/>
                <a:tab pos="306070" algn="l"/>
                <a:tab pos="457200" algn="l"/>
              </a:tabLst>
            </a:pPr>
            <a:r>
              <a:rPr lang="uk-UA" sz="2400" i="1" dirty="0">
                <a:latin typeface="Times New Roman"/>
                <a:ea typeface="Times New Roman"/>
              </a:rPr>
              <a:t>	</a:t>
            </a:r>
            <a:r>
              <a:rPr lang="uk-UA" sz="2400" i="1" dirty="0" smtClean="0">
                <a:latin typeface="Times New Roman"/>
                <a:ea typeface="Times New Roman"/>
              </a:rPr>
              <a:t>- бізнес-план;</a:t>
            </a:r>
          </a:p>
          <a:p>
            <a:pPr lvl="0" algn="just">
              <a:lnSpc>
                <a:spcPct val="150000"/>
              </a:lnSpc>
              <a:spcAft>
                <a:spcPts val="0"/>
              </a:spcAft>
              <a:tabLst>
                <a:tab pos="306070" algn="l"/>
                <a:tab pos="306070" algn="l"/>
                <a:tab pos="457200" algn="l"/>
              </a:tabLst>
            </a:pPr>
            <a:r>
              <a:rPr lang="uk-UA" sz="2400" i="1" dirty="0">
                <a:latin typeface="Times New Roman"/>
                <a:ea typeface="Times New Roman"/>
              </a:rPr>
              <a:t>	</a:t>
            </a:r>
            <a:r>
              <a:rPr lang="uk-UA" sz="2400" i="1" dirty="0" smtClean="0">
                <a:latin typeface="Times New Roman"/>
                <a:ea typeface="Times New Roman"/>
              </a:rPr>
              <a:t>- платіжний календар;</a:t>
            </a:r>
          </a:p>
          <a:p>
            <a:pPr lvl="0" algn="just">
              <a:lnSpc>
                <a:spcPct val="150000"/>
              </a:lnSpc>
              <a:spcAft>
                <a:spcPts val="0"/>
              </a:spcAft>
              <a:tabLst>
                <a:tab pos="306070" algn="l"/>
                <a:tab pos="306070" algn="l"/>
                <a:tab pos="457200" algn="l"/>
              </a:tabLst>
            </a:pPr>
            <a:r>
              <a:rPr lang="uk-UA" sz="2400" i="1" dirty="0">
                <a:latin typeface="Times New Roman"/>
                <a:ea typeface="Times New Roman"/>
              </a:rPr>
              <a:t>	</a:t>
            </a:r>
            <a:r>
              <a:rPr lang="uk-UA" sz="2400" i="1" dirty="0" smtClean="0">
                <a:latin typeface="Times New Roman"/>
                <a:ea typeface="Times New Roman"/>
              </a:rPr>
              <a:t>- баланс фінансових ресурсів та </a:t>
            </a:r>
            <a:r>
              <a:rPr lang="uk-UA" sz="2400" i="1" dirty="0" smtClean="0">
                <a:latin typeface="Times New Roman"/>
                <a:ea typeface="Times New Roman"/>
              </a:rPr>
              <a:t>витрат держави.</a:t>
            </a:r>
            <a:endParaRPr lang="uk-UA" sz="2400" i="1" dirty="0">
              <a:latin typeface="Times New Roman"/>
              <a:ea typeface="Times New Roman"/>
            </a:endParaRPr>
          </a:p>
          <a:p>
            <a:pPr indent="191135" algn="just">
              <a:lnSpc>
                <a:spcPct val="150000"/>
              </a:lnSpc>
              <a:spcAft>
                <a:spcPts val="0"/>
              </a:spcAft>
              <a:tabLst>
                <a:tab pos="306070" algn="l"/>
              </a:tabLst>
            </a:pPr>
            <a:r>
              <a:rPr lang="uk-UA" i="1" dirty="0">
                <a:latin typeface="Times New Roman"/>
                <a:ea typeface="Times New Roman"/>
              </a:rPr>
              <a:t> </a:t>
            </a:r>
            <a:endParaRPr lang="uk-UA" sz="1600" dirty="0">
              <a:latin typeface="Times New Roman"/>
              <a:ea typeface="Times New Roman"/>
            </a:endParaRPr>
          </a:p>
        </p:txBody>
      </p:sp>
    </p:spTree>
    <p:extLst>
      <p:ext uri="{BB962C8B-B14F-4D97-AF65-F5344CB8AC3E}">
        <p14:creationId xmlns:p14="http://schemas.microsoft.com/office/powerpoint/2010/main" val="3882690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633650"/>
            <a:ext cx="8136904" cy="6463308"/>
          </a:xfrm>
          <a:prstGeom prst="rect">
            <a:avLst/>
          </a:prstGeom>
        </p:spPr>
        <p:txBody>
          <a:bodyPr wrap="square">
            <a:spAutoFit/>
          </a:bodyPr>
          <a:lstStyle/>
          <a:p>
            <a:endParaRPr lang="uk-UA" dirty="0" smtClean="0">
              <a:solidFill>
                <a:srgbClr val="000000"/>
              </a:solidFill>
              <a:latin typeface="Open Sans"/>
            </a:endParaRPr>
          </a:p>
          <a:p>
            <a:endParaRPr lang="uk-UA" dirty="0">
              <a:solidFill>
                <a:srgbClr val="000000"/>
              </a:solidFill>
              <a:latin typeface="Open Sans"/>
            </a:endParaRPr>
          </a:p>
          <a:p>
            <a:endParaRPr lang="uk-UA" dirty="0" smtClean="0">
              <a:solidFill>
                <a:srgbClr val="000000"/>
              </a:solidFill>
              <a:latin typeface="Open Sans"/>
            </a:endParaRPr>
          </a:p>
          <a:p>
            <a:pPr algn="just"/>
            <a:r>
              <a:rPr lang="uk-UA" dirty="0">
                <a:solidFill>
                  <a:srgbClr val="000000"/>
                </a:solidFill>
                <a:latin typeface="Open Sans"/>
              </a:rPr>
              <a:t>	</a:t>
            </a:r>
            <a:r>
              <a:rPr lang="uk-UA" sz="2000" b="1" i="1" dirty="0" smtClean="0">
                <a:solidFill>
                  <a:srgbClr val="000000"/>
                </a:solidFill>
                <a:latin typeface="Times New Roman" panose="02020603050405020304" pitchFamily="18" charset="0"/>
                <a:cs typeface="Times New Roman" panose="02020603050405020304" pitchFamily="18" charset="0"/>
              </a:rPr>
              <a:t>Баланс </a:t>
            </a:r>
            <a:r>
              <a:rPr lang="uk-UA" sz="2000" b="1" i="1" dirty="0">
                <a:solidFill>
                  <a:srgbClr val="000000"/>
                </a:solidFill>
                <a:latin typeface="Times New Roman" panose="02020603050405020304" pitchFamily="18" charset="0"/>
                <a:cs typeface="Times New Roman" panose="02020603050405020304" pitchFamily="18" charset="0"/>
              </a:rPr>
              <a:t>підприємства </a:t>
            </a:r>
            <a:r>
              <a:rPr lang="uk-UA" sz="2000" dirty="0">
                <a:solidFill>
                  <a:srgbClr val="000000"/>
                </a:solidFill>
                <a:latin typeface="Times New Roman" panose="02020603050405020304" pitchFamily="18" charset="0"/>
                <a:cs typeface="Times New Roman" panose="02020603050405020304" pitchFamily="18" charset="0"/>
              </a:rPr>
              <a:t>- це віддзеркалення його фінансового стану на конкретний момент часу. Результати руху фінансових потоків фіксуються в структурі капіталу, розмірах цільових фондів і фінансових активів, нарахованій амортизації. </a:t>
            </a:r>
            <a:endParaRPr lang="uk-UA" sz="2000" dirty="0" smtClean="0">
              <a:solidFill>
                <a:srgbClr val="000000"/>
              </a:solidFill>
              <a:latin typeface="Times New Roman" panose="02020603050405020304" pitchFamily="18" charset="0"/>
              <a:cs typeface="Times New Roman" panose="02020603050405020304" pitchFamily="18" charset="0"/>
            </a:endParaRPr>
          </a:p>
          <a:p>
            <a:pPr algn="just"/>
            <a:r>
              <a:rPr lang="uk-UA" sz="2000" dirty="0">
                <a:solidFill>
                  <a:srgbClr val="000000"/>
                </a:solidFill>
                <a:latin typeface="Times New Roman" panose="02020603050405020304" pitchFamily="18" charset="0"/>
                <a:cs typeface="Times New Roman" panose="02020603050405020304" pitchFamily="18" charset="0"/>
              </a:rPr>
              <a:t>	</a:t>
            </a:r>
            <a:r>
              <a:rPr lang="uk-UA" sz="2000" i="1" dirty="0" smtClean="0">
                <a:solidFill>
                  <a:srgbClr val="000000"/>
                </a:solidFill>
                <a:latin typeface="Times New Roman" panose="02020603050405020304" pitchFamily="18" charset="0"/>
                <a:cs typeface="Times New Roman" panose="02020603050405020304" pitchFamily="18" charset="0"/>
              </a:rPr>
              <a:t>Баланс </a:t>
            </a:r>
            <a:r>
              <a:rPr lang="uk-UA" sz="2000" i="1" dirty="0">
                <a:solidFill>
                  <a:srgbClr val="000000"/>
                </a:solidFill>
                <a:latin typeface="Times New Roman" panose="02020603050405020304" pitchFamily="18" charset="0"/>
                <a:cs typeface="Times New Roman" panose="02020603050405020304" pitchFamily="18" charset="0"/>
              </a:rPr>
              <a:t>становить найбільший інтерес для всіх користувачів фінансової інформації, </a:t>
            </a:r>
            <a:r>
              <a:rPr lang="uk-UA" sz="2000" dirty="0">
                <a:solidFill>
                  <a:srgbClr val="000000"/>
                </a:solidFill>
                <a:latin typeface="Times New Roman" panose="02020603050405020304" pitchFamily="18" charset="0"/>
                <a:cs typeface="Times New Roman" panose="02020603050405020304" pitchFamily="18" charset="0"/>
              </a:rPr>
              <a:t>оскільки саме він показує залежність підприємства від зовнішніх і позикових джерел фінансування, стан стосунків постачальниками і покупцями, напрямки інвестиційної діяльності підприємства та джерела його фінансування. </a:t>
            </a:r>
            <a:endParaRPr lang="uk-UA" sz="2000" dirty="0" smtClean="0">
              <a:solidFill>
                <a:srgbClr val="000000"/>
              </a:solidFill>
              <a:latin typeface="Times New Roman" panose="02020603050405020304" pitchFamily="18" charset="0"/>
              <a:cs typeface="Times New Roman" panose="02020603050405020304" pitchFamily="18" charset="0"/>
            </a:endParaRPr>
          </a:p>
          <a:p>
            <a:pPr algn="just"/>
            <a:r>
              <a:rPr lang="uk-UA" sz="2000" dirty="0">
                <a:solidFill>
                  <a:srgbClr val="000000"/>
                </a:solidFill>
                <a:latin typeface="Times New Roman" panose="02020603050405020304" pitchFamily="18" charset="0"/>
                <a:cs typeface="Times New Roman" panose="02020603050405020304" pitchFamily="18" charset="0"/>
              </a:rPr>
              <a:t>	</a:t>
            </a:r>
            <a:r>
              <a:rPr lang="uk-UA" sz="2000" dirty="0" smtClean="0">
                <a:solidFill>
                  <a:srgbClr val="000000"/>
                </a:solidFill>
                <a:latin typeface="Times New Roman" panose="02020603050405020304" pitchFamily="18" charset="0"/>
                <a:cs typeface="Times New Roman" panose="02020603050405020304" pitchFamily="18" charset="0"/>
              </a:rPr>
              <a:t>Дані </a:t>
            </a:r>
            <a:r>
              <a:rPr lang="uk-UA" sz="2000" dirty="0">
                <a:solidFill>
                  <a:srgbClr val="000000"/>
                </a:solidFill>
                <a:latin typeface="Times New Roman" panose="02020603050405020304" pitchFamily="18" charset="0"/>
                <a:cs typeface="Times New Roman" panose="02020603050405020304" pitchFamily="18" charset="0"/>
              </a:rPr>
              <a:t>балансу свідчать про те, що має в своєму розпорядженні підприємство, скільки воно заборгувало постачальникам і кредиторам, яким є його власний капітал. Будь-яка господарська операція призводить до зміни балансу, і при нагоді його щоденного складання можна спостерігати залежність заходів, що проводяться, і фінансового стану. Балансом є зіставлення активів і пасивів підприємства, тобто грошових коштів і майна із зобов'язаннями підприємства щодо його власників і кредиторів</a:t>
            </a:r>
            <a:r>
              <a:rPr lang="uk-UA" sz="2000" dirty="0" smtClean="0">
                <a:solidFill>
                  <a:srgbClr val="000000"/>
                </a:solidFill>
                <a:latin typeface="Times New Roman" panose="02020603050405020304" pitchFamily="18" charset="0"/>
                <a:cs typeface="Times New Roman" panose="02020603050405020304" pitchFamily="18" charset="0"/>
              </a:rPr>
              <a:t>.</a:t>
            </a:r>
          </a:p>
          <a:p>
            <a:pPr algn="just"/>
            <a:r>
              <a:rPr lang="uk-UA" sz="2000" dirty="0" smtClean="0">
                <a:solidFill>
                  <a:srgbClr val="000000"/>
                </a:solidFill>
                <a:latin typeface="Times New Roman" panose="02020603050405020304" pitchFamily="18" charset="0"/>
                <a:cs typeface="Times New Roman" panose="02020603050405020304" pitchFamily="18" charset="0"/>
              </a:rPr>
              <a:t>(структуру дивитись за формою 1)</a:t>
            </a: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7809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7504" y="-1708506"/>
            <a:ext cx="8280920" cy="7571303"/>
          </a:xfrm>
          <a:prstGeom prst="rect">
            <a:avLst/>
          </a:prstGeom>
        </p:spPr>
        <p:txBody>
          <a:bodyPr wrap="square">
            <a:spAutoFit/>
          </a:bodyPr>
          <a:lstStyle/>
          <a:p>
            <a:pPr lvl="0"/>
            <a:endParaRPr lang="ru-RU" b="1" dirty="0" smtClean="0">
              <a:solidFill>
                <a:srgbClr val="2F2B20"/>
              </a:solidFill>
              <a:latin typeface="Georgia"/>
            </a:endParaRPr>
          </a:p>
          <a:p>
            <a:pPr lvl="0"/>
            <a:endParaRPr lang="ru-RU" b="1" dirty="0">
              <a:solidFill>
                <a:srgbClr val="2F2B20"/>
              </a:solidFill>
              <a:latin typeface="Georgia"/>
            </a:endParaRPr>
          </a:p>
          <a:p>
            <a:pPr lvl="0"/>
            <a:endParaRPr lang="ru-RU" b="1" dirty="0" smtClean="0">
              <a:solidFill>
                <a:srgbClr val="2F2B20"/>
              </a:solidFill>
              <a:latin typeface="Georgia"/>
            </a:endParaRPr>
          </a:p>
          <a:p>
            <a:pPr lvl="0"/>
            <a:endParaRPr lang="ru-RU" b="1" dirty="0">
              <a:solidFill>
                <a:srgbClr val="2F2B20"/>
              </a:solidFill>
              <a:latin typeface="Georgia"/>
            </a:endParaRPr>
          </a:p>
          <a:p>
            <a:pPr lvl="0"/>
            <a:endParaRPr lang="ru-RU" b="1" dirty="0" smtClean="0">
              <a:solidFill>
                <a:srgbClr val="2F2B20"/>
              </a:solidFill>
              <a:latin typeface="Georgia"/>
            </a:endParaRPr>
          </a:p>
          <a:p>
            <a:pPr lvl="0"/>
            <a:endParaRPr lang="ru-RU" b="1" dirty="0">
              <a:solidFill>
                <a:srgbClr val="2F2B20"/>
              </a:solidFill>
              <a:latin typeface="Georgia"/>
            </a:endParaRPr>
          </a:p>
          <a:p>
            <a:pPr lvl="0"/>
            <a:endParaRPr lang="ru-RU" b="1" dirty="0" smtClean="0">
              <a:solidFill>
                <a:srgbClr val="2F2B20"/>
              </a:solidFill>
              <a:latin typeface="Georgia"/>
            </a:endParaRPr>
          </a:p>
          <a:p>
            <a:pPr lvl="0" algn="just"/>
            <a:r>
              <a:rPr lang="ru-RU" sz="2000" b="1" i="1" dirty="0" smtClean="0">
                <a:solidFill>
                  <a:srgbClr val="2F2B20"/>
                </a:solidFill>
                <a:latin typeface="Times New Roman" panose="02020603050405020304" pitchFamily="18" charset="0"/>
                <a:cs typeface="Times New Roman" panose="02020603050405020304" pitchFamily="18" charset="0"/>
              </a:rPr>
              <a:t>	</a:t>
            </a:r>
            <a:r>
              <a:rPr lang="ru-RU" sz="2000" b="1" i="1" dirty="0" err="1" smtClean="0">
                <a:solidFill>
                  <a:srgbClr val="2F2B20"/>
                </a:solidFill>
                <a:latin typeface="Times New Roman" panose="02020603050405020304" pitchFamily="18" charset="0"/>
                <a:cs typeface="Times New Roman" panose="02020603050405020304" pitchFamily="18" charset="0"/>
              </a:rPr>
              <a:t>Кошторис</a:t>
            </a:r>
            <a:r>
              <a:rPr lang="ru-RU" sz="2000" dirty="0" smtClean="0">
                <a:solidFill>
                  <a:srgbClr val="2F2B20"/>
                </a:solidFill>
                <a:latin typeface="Times New Roman" panose="02020603050405020304" pitchFamily="18" charset="0"/>
                <a:cs typeface="Times New Roman" panose="02020603050405020304" pitchFamily="18" charset="0"/>
              </a:rPr>
              <a:t> - </a:t>
            </a:r>
            <a:r>
              <a:rPr lang="ru-RU" sz="2000" dirty="0" err="1" smtClean="0">
                <a:solidFill>
                  <a:srgbClr val="2F2B20"/>
                </a:solidFill>
                <a:latin typeface="Times New Roman" panose="02020603050405020304" pitchFamily="18" charset="0"/>
                <a:cs typeface="Times New Roman" panose="02020603050405020304" pitchFamily="18" charset="0"/>
              </a:rPr>
              <a:t>фінансовий</a:t>
            </a:r>
            <a:r>
              <a:rPr lang="ru-RU" sz="2000" dirty="0" smtClean="0">
                <a:solidFill>
                  <a:srgbClr val="2F2B20"/>
                </a:solidFill>
                <a:latin typeface="Times New Roman" panose="02020603050405020304" pitchFamily="18" charset="0"/>
                <a:cs typeface="Times New Roman" panose="02020603050405020304" pitchFamily="18" charset="0"/>
              </a:rPr>
              <a:t> </a:t>
            </a:r>
            <a:r>
              <a:rPr lang="ru-RU" sz="2000" dirty="0">
                <a:solidFill>
                  <a:srgbClr val="2F2B20"/>
                </a:solidFill>
                <a:latin typeface="Times New Roman" panose="02020603050405020304" pitchFamily="18" charset="0"/>
                <a:cs typeface="Times New Roman" panose="02020603050405020304" pitchFamily="18" charset="0"/>
              </a:rPr>
              <a:t>документ, у </a:t>
            </a:r>
            <a:r>
              <a:rPr lang="ru-RU" sz="2000" dirty="0" err="1">
                <a:solidFill>
                  <a:srgbClr val="2F2B20"/>
                </a:solidFill>
                <a:latin typeface="Times New Roman" panose="02020603050405020304" pitchFamily="18" charset="0"/>
                <a:cs typeface="Times New Roman" panose="02020603050405020304" pitchFamily="18" charset="0"/>
              </a:rPr>
              <a:t>якому</a:t>
            </a:r>
            <a:r>
              <a:rPr lang="ru-RU" sz="2000" dirty="0">
                <a:solidFill>
                  <a:srgbClr val="2F2B20"/>
                </a:solidFill>
                <a:latin typeface="Times New Roman" panose="02020603050405020304" pitchFamily="18" charset="0"/>
                <a:cs typeface="Times New Roman" panose="02020603050405020304" pitchFamily="18" charset="0"/>
              </a:rPr>
              <a:t> в плановому порядку </a:t>
            </a:r>
            <a:r>
              <a:rPr lang="ru-RU" sz="2000" dirty="0" err="1">
                <a:solidFill>
                  <a:srgbClr val="2F2B20"/>
                </a:solidFill>
                <a:latin typeface="Times New Roman" panose="02020603050405020304" pitchFamily="18" charset="0"/>
                <a:cs typeface="Times New Roman" panose="02020603050405020304" pitchFamily="18" charset="0"/>
              </a:rPr>
              <a:t>визначаються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обсяги</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коштів</a:t>
            </a:r>
            <a:r>
              <a:rPr lang="ru-RU" sz="2000" dirty="0">
                <a:solidFill>
                  <a:srgbClr val="2F2B20"/>
                </a:solidFill>
                <a:latin typeface="Times New Roman" panose="02020603050405020304" pitchFamily="18" charset="0"/>
                <a:cs typeface="Times New Roman" panose="02020603050405020304" pitchFamily="18" charset="0"/>
              </a:rPr>
              <a:t> на </a:t>
            </a:r>
            <a:r>
              <a:rPr lang="ru-RU" sz="2000" dirty="0" err="1">
                <a:solidFill>
                  <a:srgbClr val="2F2B20"/>
                </a:solidFill>
                <a:latin typeface="Times New Roman" panose="02020603050405020304" pitchFamily="18" charset="0"/>
                <a:cs typeface="Times New Roman" panose="02020603050405020304" pitchFamily="18" charset="0"/>
              </a:rPr>
              <a:t>фінансування</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певних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об’єктів</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програм</a:t>
            </a:r>
            <a:r>
              <a:rPr lang="ru-RU" sz="2000" dirty="0">
                <a:solidFill>
                  <a:srgbClr val="2F2B20"/>
                </a:solidFill>
                <a:latin typeface="Times New Roman" panose="02020603050405020304" pitchFamily="18" charset="0"/>
                <a:cs typeface="Times New Roman" panose="02020603050405020304" pitchFamily="18" charset="0"/>
              </a:rPr>
              <a:t> і </a:t>
            </a:r>
            <a:r>
              <a:rPr lang="ru-RU" sz="2000" dirty="0" err="1">
                <a:solidFill>
                  <a:srgbClr val="2F2B20"/>
                </a:solidFill>
                <a:latin typeface="Times New Roman" panose="02020603050405020304" pitchFamily="18" charset="0"/>
                <a:cs typeface="Times New Roman" panose="02020603050405020304" pitchFamily="18" charset="0"/>
              </a:rPr>
              <a:t>заходів</a:t>
            </a:r>
            <a:r>
              <a:rPr lang="ru-RU" sz="2000" dirty="0">
                <a:solidFill>
                  <a:srgbClr val="2F2B20"/>
                </a:solidFill>
                <a:latin typeface="Times New Roman" panose="02020603050405020304" pitchFamily="18" charset="0"/>
                <a:cs typeface="Times New Roman" panose="02020603050405020304" pitchFamily="18" charset="0"/>
              </a:rPr>
              <a:t> з </a:t>
            </a:r>
            <a:r>
              <a:rPr lang="ru-RU" sz="2000" dirty="0" err="1">
                <a:solidFill>
                  <a:srgbClr val="2F2B20"/>
                </a:solidFill>
                <a:latin typeface="Times New Roman" panose="02020603050405020304" pitchFamily="18" charset="0"/>
                <a:cs typeface="Times New Roman" panose="02020603050405020304" pitchFamily="18" charset="0"/>
              </a:rPr>
              <a:t>визначенням</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їх</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цільового</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призначення</a:t>
            </a:r>
            <a:r>
              <a:rPr lang="ru-RU" sz="2000" dirty="0">
                <a:solidFill>
                  <a:srgbClr val="2F2B20"/>
                </a:solidFill>
                <a:latin typeface="Times New Roman" panose="02020603050405020304" pitchFamily="18" charset="0"/>
                <a:cs typeface="Times New Roman" panose="02020603050405020304" pitchFamily="18" charset="0"/>
              </a:rPr>
              <a:t> і </a:t>
            </a:r>
            <a:r>
              <a:rPr lang="ru-RU" sz="2000" dirty="0" err="1">
                <a:solidFill>
                  <a:srgbClr val="2F2B20"/>
                </a:solidFill>
                <a:latin typeface="Times New Roman" panose="02020603050405020304" pitchFamily="18" charset="0"/>
                <a:cs typeface="Times New Roman" panose="02020603050405020304" pitchFamily="18" charset="0"/>
              </a:rPr>
              <a:t>розподілом</a:t>
            </a:r>
            <a:r>
              <a:rPr lang="ru-RU" sz="2000" dirty="0">
                <a:solidFill>
                  <a:srgbClr val="2F2B20"/>
                </a:solidFill>
                <a:latin typeface="Times New Roman" panose="02020603050405020304" pitchFamily="18" charset="0"/>
                <a:cs typeface="Times New Roman" panose="02020603050405020304" pitchFamily="18" charset="0"/>
              </a:rPr>
              <a:t> за </a:t>
            </a:r>
            <a:r>
              <a:rPr lang="ru-RU" sz="2000" dirty="0" err="1">
                <a:solidFill>
                  <a:srgbClr val="2F2B20"/>
                </a:solidFill>
                <a:latin typeface="Times New Roman" panose="02020603050405020304" pitchFamily="18" charset="0"/>
                <a:cs typeface="Times New Roman" panose="02020603050405020304" pitchFamily="18" charset="0"/>
              </a:rPr>
              <a:t>окремими</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періодами</a:t>
            </a:r>
            <a:r>
              <a:rPr lang="ru-RU" sz="2000" dirty="0">
                <a:solidFill>
                  <a:srgbClr val="2F2B20"/>
                </a:solidFill>
                <a:latin typeface="Times New Roman" panose="02020603050405020304" pitchFamily="18" charset="0"/>
                <a:cs typeface="Times New Roman" panose="02020603050405020304" pitchFamily="18" charset="0"/>
              </a:rPr>
              <a:t> </a:t>
            </a:r>
            <a:r>
              <a:rPr lang="ru-RU" sz="2000" dirty="0" err="1">
                <a:solidFill>
                  <a:srgbClr val="2F2B20"/>
                </a:solidFill>
                <a:latin typeface="Times New Roman" panose="02020603050405020304" pitchFamily="18" charset="0"/>
                <a:cs typeface="Times New Roman" panose="02020603050405020304" pitchFamily="18" charset="0"/>
              </a:rPr>
              <a:t>фінансування</a:t>
            </a:r>
            <a:r>
              <a:rPr lang="ru-RU" sz="2000" dirty="0" smtClean="0">
                <a:solidFill>
                  <a:srgbClr val="2F2B20"/>
                </a:solidFill>
                <a:latin typeface="Times New Roman" panose="02020603050405020304" pitchFamily="18" charset="0"/>
                <a:cs typeface="Times New Roman" panose="02020603050405020304" pitchFamily="18" charset="0"/>
              </a:rPr>
              <a:t>.</a:t>
            </a:r>
          </a:p>
          <a:p>
            <a:pPr indent="191135" algn="just">
              <a:spcAft>
                <a:spcPts val="0"/>
              </a:spcAft>
              <a:tabLst>
                <a:tab pos="306070" algn="l"/>
              </a:tabLst>
            </a:pPr>
            <a:r>
              <a:rPr lang="uk-UA" sz="2000" b="1" i="1" dirty="0">
                <a:latin typeface="Times New Roman"/>
                <a:ea typeface="Times New Roman"/>
              </a:rPr>
              <a:t>Кошториси доходів і видатків</a:t>
            </a:r>
            <a:r>
              <a:rPr lang="uk-UA" sz="2000" dirty="0">
                <a:latin typeface="Times New Roman"/>
                <a:ea typeface="Times New Roman"/>
              </a:rPr>
              <a:t> складають установи невиробничої сфери, передусім бюджетні організації.</a:t>
            </a:r>
          </a:p>
          <a:p>
            <a:pPr indent="191135" algn="just">
              <a:spcAft>
                <a:spcPts val="0"/>
              </a:spcAft>
              <a:tabLst>
                <a:tab pos="306070" algn="l"/>
              </a:tabLst>
            </a:pPr>
            <a:r>
              <a:rPr lang="uk-UA" sz="2000" b="1" i="1" dirty="0">
                <a:latin typeface="Times New Roman"/>
                <a:ea typeface="Times New Roman"/>
              </a:rPr>
              <a:t>Види кошторисів:</a:t>
            </a:r>
          </a:p>
          <a:p>
            <a:pPr indent="191135" algn="just">
              <a:spcAft>
                <a:spcPts val="0"/>
              </a:spcAft>
              <a:tabLst>
                <a:tab pos="306070" algn="l"/>
              </a:tabLst>
            </a:pPr>
            <a:r>
              <a:rPr lang="uk-UA" sz="2000" dirty="0">
                <a:latin typeface="Times New Roman"/>
                <a:ea typeface="Times New Roman"/>
              </a:rPr>
              <a:t>1) </a:t>
            </a:r>
            <a:r>
              <a:rPr lang="uk-UA" sz="2000" i="1" dirty="0">
                <a:latin typeface="Times New Roman"/>
                <a:ea typeface="Times New Roman"/>
              </a:rPr>
              <a:t>індивідуальні</a:t>
            </a:r>
            <a:r>
              <a:rPr lang="uk-UA" sz="2000" dirty="0">
                <a:latin typeface="Times New Roman"/>
                <a:ea typeface="Times New Roman"/>
              </a:rPr>
              <a:t> (єдиний кошторис доходів і видатків) це фінансові плани окремих бюджетних установ;</a:t>
            </a:r>
          </a:p>
          <a:p>
            <a:pPr indent="191135" algn="just">
              <a:spcAft>
                <a:spcPts val="0"/>
              </a:spcAft>
              <a:tabLst>
                <a:tab pos="306070" algn="l"/>
              </a:tabLst>
            </a:pPr>
            <a:r>
              <a:rPr lang="uk-UA" sz="2000" dirty="0">
                <a:latin typeface="Times New Roman"/>
                <a:ea typeface="Times New Roman"/>
              </a:rPr>
              <a:t>2) </a:t>
            </a:r>
            <a:r>
              <a:rPr lang="uk-UA" sz="2000" i="1" dirty="0">
                <a:latin typeface="Times New Roman"/>
                <a:ea typeface="Times New Roman"/>
              </a:rPr>
              <a:t>загальні</a:t>
            </a:r>
            <a:r>
              <a:rPr lang="uk-UA" sz="2000" dirty="0">
                <a:latin typeface="Times New Roman"/>
                <a:ea typeface="Times New Roman"/>
              </a:rPr>
              <a:t> кошториси складаються за однотипними бюджетними установами, господарське обслуговування яких здійснюється централізовано, або за однотипними малими установами (клуби, бібліотеки тощо);</a:t>
            </a:r>
          </a:p>
          <a:p>
            <a:pPr indent="191135" algn="just">
              <a:spcAft>
                <a:spcPts val="0"/>
              </a:spcAft>
              <a:tabLst>
                <a:tab pos="306070" algn="l"/>
              </a:tabLst>
            </a:pPr>
            <a:r>
              <a:rPr lang="uk-UA" sz="2000" dirty="0">
                <a:latin typeface="Times New Roman"/>
                <a:ea typeface="Times New Roman"/>
              </a:rPr>
              <a:t>3) </a:t>
            </a:r>
            <a:r>
              <a:rPr lang="uk-UA" sz="2000" i="1" dirty="0">
                <a:latin typeface="Times New Roman"/>
                <a:ea typeface="Times New Roman"/>
              </a:rPr>
              <a:t>кошториси на проведення централізованих заходів</a:t>
            </a:r>
            <a:r>
              <a:rPr lang="uk-UA" sz="2000" dirty="0">
                <a:latin typeface="Times New Roman"/>
                <a:ea typeface="Times New Roman"/>
              </a:rPr>
              <a:t> (змагань, конкурсів, олімпіад);</a:t>
            </a:r>
          </a:p>
          <a:p>
            <a:pPr indent="191135" algn="just">
              <a:spcAft>
                <a:spcPts val="0"/>
              </a:spcAft>
              <a:tabLst>
                <a:tab pos="306070" algn="l"/>
              </a:tabLst>
            </a:pPr>
            <a:r>
              <a:rPr lang="uk-UA" sz="2000" spc="-30" dirty="0">
                <a:latin typeface="Times New Roman"/>
                <a:ea typeface="Times New Roman"/>
              </a:rPr>
              <a:t>4) </a:t>
            </a:r>
            <a:r>
              <a:rPr lang="uk-UA" sz="2000" i="1" spc="-30" dirty="0">
                <a:latin typeface="Times New Roman"/>
                <a:ea typeface="Times New Roman"/>
              </a:rPr>
              <a:t>зведені</a:t>
            </a:r>
            <a:r>
              <a:rPr lang="uk-UA" sz="2000" spc="-30" dirty="0">
                <a:latin typeface="Times New Roman"/>
                <a:ea typeface="Times New Roman"/>
              </a:rPr>
              <a:t> — це зведені воєдино індивідуальні кошториси однотипних установ, кошториси на проведення централізованих заходів.</a:t>
            </a:r>
            <a:endParaRPr lang="uk-UA" sz="2000" dirty="0">
              <a:latin typeface="Times New Roman"/>
              <a:ea typeface="Times New Roman"/>
            </a:endParaRPr>
          </a:p>
          <a:p>
            <a:pPr lvl="0" algn="just"/>
            <a:r>
              <a:rPr lang="ru-RU" sz="2000" dirty="0" smtClean="0">
                <a:solidFill>
                  <a:srgbClr val="2F2B20"/>
                </a:solidFill>
                <a:latin typeface="Times New Roman" panose="02020603050405020304" pitchFamily="18" charset="0"/>
                <a:cs typeface="Times New Roman" panose="02020603050405020304" pitchFamily="18" charset="0"/>
              </a:rPr>
              <a:t>(</a:t>
            </a:r>
            <a:r>
              <a:rPr lang="ru-RU" sz="2000" dirty="0" err="1" smtClean="0">
                <a:solidFill>
                  <a:srgbClr val="2F2B20"/>
                </a:solidFill>
                <a:latin typeface="Times New Roman" panose="02020603050405020304" pitchFamily="18" charset="0"/>
                <a:cs typeface="Times New Roman" panose="02020603050405020304" pitchFamily="18" charset="0"/>
              </a:rPr>
              <a:t>дивитись</a:t>
            </a:r>
            <a:r>
              <a:rPr lang="ru-RU" sz="2000" dirty="0" smtClean="0">
                <a:solidFill>
                  <a:srgbClr val="2F2B20"/>
                </a:solidFill>
                <a:latin typeface="Times New Roman" panose="02020603050405020304" pitchFamily="18" charset="0"/>
                <a:cs typeface="Times New Roman" panose="02020603050405020304" pitchFamily="18" charset="0"/>
              </a:rPr>
              <a:t> структуру </a:t>
            </a:r>
            <a:r>
              <a:rPr lang="ru-RU" sz="2000" dirty="0" err="1" smtClean="0">
                <a:solidFill>
                  <a:srgbClr val="2F2B20"/>
                </a:solidFill>
                <a:latin typeface="Times New Roman" panose="02020603050405020304" pitchFamily="18" charset="0"/>
                <a:cs typeface="Times New Roman" panose="02020603050405020304" pitchFamily="18" charset="0"/>
              </a:rPr>
              <a:t>кошторисів</a:t>
            </a:r>
            <a:r>
              <a:rPr lang="ru-RU" sz="2000" dirty="0" smtClean="0">
                <a:solidFill>
                  <a:srgbClr val="2F2B20"/>
                </a:solidFill>
                <a:latin typeface="Times New Roman" panose="02020603050405020304" pitchFamily="18" charset="0"/>
                <a:cs typeface="Times New Roman" panose="02020603050405020304" pitchFamily="18" charset="0"/>
              </a:rPr>
              <a:t> у </a:t>
            </a:r>
            <a:r>
              <a:rPr lang="ru-RU" sz="2000" dirty="0" err="1" smtClean="0">
                <a:solidFill>
                  <a:srgbClr val="2F2B20"/>
                </a:solidFill>
                <a:latin typeface="Times New Roman" panose="02020603050405020304" pitchFamily="18" charset="0"/>
                <a:cs typeface="Times New Roman" panose="02020603050405020304" pitchFamily="18" charset="0"/>
              </a:rPr>
              <a:t>папці</a:t>
            </a:r>
            <a:r>
              <a:rPr lang="ru-RU" sz="2000" dirty="0" smtClean="0">
                <a:solidFill>
                  <a:srgbClr val="2F2B20"/>
                </a:solidFill>
                <a:latin typeface="Times New Roman" panose="02020603050405020304" pitchFamily="18" charset="0"/>
                <a:cs typeface="Times New Roman" panose="02020603050405020304" pitchFamily="18" charset="0"/>
              </a:rPr>
              <a:t> </a:t>
            </a:r>
            <a:r>
              <a:rPr lang="ru-RU" sz="2000" dirty="0" err="1" smtClean="0">
                <a:solidFill>
                  <a:srgbClr val="2F2B20"/>
                </a:solidFill>
                <a:latin typeface="Times New Roman" panose="02020603050405020304" pitchFamily="18" charset="0"/>
                <a:cs typeface="Times New Roman" panose="02020603050405020304" pitchFamily="18" charset="0"/>
              </a:rPr>
              <a:t>форми</a:t>
            </a:r>
            <a:r>
              <a:rPr lang="ru-RU" sz="2000" dirty="0" smtClean="0">
                <a:solidFill>
                  <a:srgbClr val="2F2B20"/>
                </a:solidFill>
                <a:latin typeface="Times New Roman" panose="02020603050405020304" pitchFamily="18" charset="0"/>
                <a:cs typeface="Times New Roman" panose="02020603050405020304" pitchFamily="18" charset="0"/>
              </a:rPr>
              <a:t> </a:t>
            </a:r>
            <a:r>
              <a:rPr lang="ru-RU" sz="2000" dirty="0" err="1" smtClean="0">
                <a:solidFill>
                  <a:srgbClr val="2F2B20"/>
                </a:solidFill>
                <a:latin typeface="Times New Roman" panose="02020603050405020304" pitchFamily="18" charset="0"/>
                <a:cs typeface="Times New Roman" panose="02020603050405020304" pitchFamily="18" charset="0"/>
              </a:rPr>
              <a:t>планів</a:t>
            </a:r>
            <a:r>
              <a:rPr lang="ru-RU" sz="2000" dirty="0" smtClean="0">
                <a:solidFill>
                  <a:srgbClr val="2F2B20"/>
                </a:solidFill>
                <a:latin typeface="Times New Roman" panose="02020603050405020304" pitchFamily="18" charset="0"/>
                <a:cs typeface="Times New Roman" panose="02020603050405020304" pitchFamily="18" charset="0"/>
              </a:rPr>
              <a:t>)</a:t>
            </a:r>
            <a:endParaRPr lang="ru-RU" sz="2000" dirty="0">
              <a:solidFill>
                <a:srgbClr val="2F2B2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525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187648"/>
            <a:ext cx="8208912" cy="6740307"/>
          </a:xfrm>
          <a:prstGeom prst="rect">
            <a:avLst/>
          </a:prstGeom>
        </p:spPr>
        <p:txBody>
          <a:bodyPr wrap="square">
            <a:spAutoFit/>
          </a:bodyPr>
          <a:lstStyle/>
          <a:p>
            <a:pPr indent="191135" algn="just">
              <a:lnSpc>
                <a:spcPct val="150000"/>
              </a:lnSpc>
              <a:spcAft>
                <a:spcPts val="0"/>
              </a:spcAft>
              <a:tabLst>
                <a:tab pos="306070" algn="l"/>
              </a:tabLst>
            </a:pPr>
            <a:endParaRPr lang="uk-UA" b="1" i="1" dirty="0" smtClean="0">
              <a:latin typeface="Times New Roman"/>
              <a:ea typeface="Times New Roman"/>
            </a:endParaRPr>
          </a:p>
          <a:p>
            <a:pPr indent="191135" algn="just">
              <a:lnSpc>
                <a:spcPct val="150000"/>
              </a:lnSpc>
              <a:spcAft>
                <a:spcPts val="0"/>
              </a:spcAft>
              <a:tabLst>
                <a:tab pos="306070" algn="l"/>
              </a:tabLst>
            </a:pPr>
            <a:endParaRPr lang="uk-UA" b="1" i="1" dirty="0">
              <a:latin typeface="Times New Roman"/>
              <a:ea typeface="Times New Roman"/>
            </a:endParaRPr>
          </a:p>
          <a:p>
            <a:pPr indent="191135" algn="just">
              <a:lnSpc>
                <a:spcPct val="150000"/>
              </a:lnSpc>
              <a:spcAft>
                <a:spcPts val="0"/>
              </a:spcAft>
              <a:tabLst>
                <a:tab pos="306070" algn="l"/>
              </a:tabLst>
            </a:pPr>
            <a:endParaRPr lang="uk-UA" b="1" i="1" dirty="0" smtClean="0">
              <a:latin typeface="Times New Roman"/>
              <a:ea typeface="Times New Roman"/>
            </a:endParaRPr>
          </a:p>
          <a:p>
            <a:pPr indent="191135" algn="just">
              <a:lnSpc>
                <a:spcPct val="150000"/>
              </a:lnSpc>
              <a:spcAft>
                <a:spcPts val="0"/>
              </a:spcAft>
              <a:tabLst>
                <a:tab pos="306070" algn="l"/>
              </a:tabLst>
            </a:pPr>
            <a:r>
              <a:rPr lang="uk-UA" b="1" i="1" dirty="0" smtClean="0">
                <a:latin typeface="Times New Roman"/>
                <a:ea typeface="Times New Roman"/>
              </a:rPr>
              <a:t>Бізнес-план</a:t>
            </a:r>
            <a:r>
              <a:rPr lang="uk-UA" dirty="0" smtClean="0">
                <a:latin typeface="Times New Roman"/>
                <a:ea typeface="Times New Roman"/>
              </a:rPr>
              <a:t> </a:t>
            </a:r>
            <a:r>
              <a:rPr lang="uk-UA" dirty="0">
                <a:latin typeface="Times New Roman"/>
                <a:ea typeface="Times New Roman"/>
              </a:rPr>
              <a:t>— </a:t>
            </a:r>
            <a:r>
              <a:rPr lang="uk-UA" i="1" dirty="0">
                <a:latin typeface="Times New Roman"/>
                <a:ea typeface="Times New Roman"/>
              </a:rPr>
              <a:t>план реалізації певного проекту або угоди</a:t>
            </a:r>
            <a:r>
              <a:rPr lang="uk-UA" dirty="0">
                <a:latin typeface="Times New Roman"/>
                <a:ea typeface="Times New Roman"/>
              </a:rPr>
              <a:t>. </a:t>
            </a:r>
            <a:endParaRPr lang="uk-UA" sz="1600" dirty="0">
              <a:latin typeface="Times New Roman"/>
              <a:ea typeface="Times New Roman"/>
            </a:endParaRPr>
          </a:p>
          <a:p>
            <a:pPr indent="191135" algn="just">
              <a:lnSpc>
                <a:spcPct val="150000"/>
              </a:lnSpc>
              <a:spcAft>
                <a:spcPts val="0"/>
              </a:spcAft>
              <a:tabLst>
                <a:tab pos="306070" algn="l"/>
              </a:tabLst>
            </a:pPr>
            <a:r>
              <a:rPr lang="uk-UA" dirty="0">
                <a:latin typeface="Times New Roman"/>
                <a:ea typeface="Times New Roman"/>
              </a:rPr>
              <a:t>За ринкової економіки для вирішення виробничих та комерційних завдань, які потребують вкладання коштів, необхідною є розробка </a:t>
            </a:r>
            <a:r>
              <a:rPr lang="uk-UA" dirty="0" err="1">
                <a:latin typeface="Times New Roman"/>
                <a:ea typeface="Times New Roman"/>
              </a:rPr>
              <a:t>внутрішньофірмового</a:t>
            </a:r>
            <a:r>
              <a:rPr lang="uk-UA" dirty="0">
                <a:latin typeface="Times New Roman"/>
                <a:ea typeface="Times New Roman"/>
              </a:rPr>
              <a:t> документа — бізнес-плану.</a:t>
            </a:r>
            <a:endParaRPr lang="uk-UA" sz="1600" dirty="0">
              <a:latin typeface="Times New Roman"/>
              <a:ea typeface="Times New Roman"/>
            </a:endParaRPr>
          </a:p>
          <a:p>
            <a:pPr indent="191135" algn="just">
              <a:lnSpc>
                <a:spcPct val="150000"/>
              </a:lnSpc>
              <a:spcAft>
                <a:spcPts val="0"/>
              </a:spcAft>
              <a:tabLst>
                <a:tab pos="306070" algn="l"/>
              </a:tabLst>
            </a:pPr>
            <a:r>
              <a:rPr lang="uk-UA" dirty="0">
                <a:latin typeface="Times New Roman"/>
                <a:ea typeface="Times New Roman"/>
              </a:rPr>
              <a:t>Бізнес-план має:</a:t>
            </a:r>
            <a:endParaRPr lang="uk-UA" sz="1600" dirty="0">
              <a:latin typeface="Times New Roman"/>
              <a:ea typeface="Times New Roman"/>
            </a:endParaRPr>
          </a:p>
          <a:p>
            <a:pPr marL="342900" lvl="0" indent="-342900" algn="just" fontAlgn="base" hangingPunct="0">
              <a:lnSpc>
                <a:spcPct val="150000"/>
              </a:lnSpc>
              <a:spcAft>
                <a:spcPts val="0"/>
              </a:spcAft>
              <a:buFont typeface="Arial"/>
              <a:buChar char="*"/>
              <a:tabLst>
                <a:tab pos="306070" algn="l"/>
                <a:tab pos="449580" algn="l"/>
              </a:tabLst>
            </a:pPr>
            <a:r>
              <a:rPr lang="uk-UA" dirty="0">
                <a:latin typeface="Times New Roman"/>
                <a:ea typeface="Times New Roman"/>
              </a:rPr>
              <a:t>давати конкретні уявлення про те, як функціонуватиме підприємство, яке місце воно займатиме на ринку;</a:t>
            </a:r>
            <a:endParaRPr lang="uk-UA" sz="1600" dirty="0">
              <a:latin typeface="Times New Roman"/>
              <a:ea typeface="Times New Roman"/>
            </a:endParaRPr>
          </a:p>
          <a:p>
            <a:pPr marL="342900" lvl="0" indent="-342900" algn="just" fontAlgn="base" hangingPunct="0">
              <a:lnSpc>
                <a:spcPct val="150000"/>
              </a:lnSpc>
              <a:spcAft>
                <a:spcPts val="0"/>
              </a:spcAft>
              <a:buFont typeface="Arial"/>
              <a:buChar char="*"/>
              <a:tabLst>
                <a:tab pos="306070" algn="l"/>
                <a:tab pos="449580" algn="l"/>
              </a:tabLst>
            </a:pPr>
            <a:r>
              <a:rPr lang="uk-UA" dirty="0">
                <a:latin typeface="Times New Roman"/>
                <a:ea typeface="Times New Roman"/>
              </a:rPr>
              <a:t>містити всі виробничі характеристики майбутнього підприємства, детально описувати схему його функціонування;</a:t>
            </a:r>
            <a:endParaRPr lang="uk-UA" sz="1600" dirty="0">
              <a:latin typeface="Times New Roman"/>
              <a:ea typeface="Times New Roman"/>
            </a:endParaRPr>
          </a:p>
          <a:p>
            <a:pPr marL="342900" lvl="0" indent="-342900" algn="just" fontAlgn="base" hangingPunct="0">
              <a:lnSpc>
                <a:spcPct val="150000"/>
              </a:lnSpc>
              <a:spcAft>
                <a:spcPts val="0"/>
              </a:spcAft>
              <a:buFont typeface="Arial"/>
              <a:buChar char="*"/>
              <a:tabLst>
                <a:tab pos="306070" algn="l"/>
                <a:tab pos="449580" algn="l"/>
              </a:tabLst>
            </a:pPr>
            <a:r>
              <a:rPr lang="uk-UA" dirty="0">
                <a:latin typeface="Times New Roman"/>
                <a:ea typeface="Times New Roman"/>
              </a:rPr>
              <a:t>розкривати принципи та методи керівництва підприємством;</a:t>
            </a:r>
            <a:endParaRPr lang="uk-UA" sz="1600" dirty="0">
              <a:latin typeface="Times New Roman"/>
              <a:ea typeface="Times New Roman"/>
            </a:endParaRPr>
          </a:p>
          <a:p>
            <a:pPr marL="342900" lvl="0" indent="-342900" algn="just" fontAlgn="base" hangingPunct="0">
              <a:lnSpc>
                <a:spcPct val="150000"/>
              </a:lnSpc>
              <a:spcAft>
                <a:spcPts val="0"/>
              </a:spcAft>
              <a:buFont typeface="Arial"/>
              <a:buChar char="*"/>
              <a:tabLst>
                <a:tab pos="306070" algn="l"/>
                <a:tab pos="449580" algn="l"/>
              </a:tabLst>
            </a:pPr>
            <a:r>
              <a:rPr lang="uk-UA" dirty="0">
                <a:latin typeface="Times New Roman"/>
                <a:ea typeface="Times New Roman"/>
              </a:rPr>
              <a:t>обов’язково містити програму управління фінансами, що без неї неможливо розпочати будь-яку справу та забезпечити ефективність її виконання;</a:t>
            </a:r>
            <a:endParaRPr lang="uk-UA" sz="1600" dirty="0">
              <a:latin typeface="Times New Roman"/>
              <a:ea typeface="Times New Roman"/>
            </a:endParaRPr>
          </a:p>
          <a:p>
            <a:pPr marL="342900" lvl="0" indent="-342900" algn="just" fontAlgn="base" hangingPunct="0">
              <a:lnSpc>
                <a:spcPct val="150000"/>
              </a:lnSpc>
              <a:spcAft>
                <a:spcPts val="0"/>
              </a:spcAft>
              <a:buFont typeface="Arial"/>
              <a:buChar char="*"/>
              <a:tabLst>
                <a:tab pos="306070" algn="l"/>
                <a:tab pos="449580" algn="l"/>
              </a:tabLst>
            </a:pPr>
            <a:r>
              <a:rPr lang="uk-UA" dirty="0">
                <a:latin typeface="Times New Roman"/>
                <a:ea typeface="Times New Roman"/>
              </a:rPr>
              <a:t>показати перспективи розвитку підприємства інвесторам та кредиторам.</a:t>
            </a:r>
            <a:endParaRPr lang="uk-UA" sz="1600" dirty="0">
              <a:effectLst/>
              <a:latin typeface="Times New Roman"/>
              <a:ea typeface="Times New Roman"/>
            </a:endParaRPr>
          </a:p>
        </p:txBody>
      </p:sp>
    </p:spTree>
    <p:extLst>
      <p:ext uri="{BB962C8B-B14F-4D97-AF65-F5344CB8AC3E}">
        <p14:creationId xmlns:p14="http://schemas.microsoft.com/office/powerpoint/2010/main" val="597441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16632"/>
            <a:ext cx="8352928" cy="6001643"/>
          </a:xfrm>
          <a:prstGeom prst="rect">
            <a:avLst/>
          </a:prstGeom>
        </p:spPr>
        <p:txBody>
          <a:bodyPr wrap="square">
            <a:spAutoFit/>
          </a:bodyPr>
          <a:lstStyle/>
          <a:p>
            <a:pPr marL="457200" lvl="0" indent="-457200" algn="just">
              <a:buAutoNum type="arabicPeriod"/>
            </a:pPr>
            <a:r>
              <a:rPr lang="ru-RU" sz="2400" b="1" dirty="0" err="1" smtClean="0">
                <a:solidFill>
                  <a:srgbClr val="2F2B20"/>
                </a:solidFill>
                <a:latin typeface="Times New Roman" panose="02020603050405020304" pitchFamily="18" charset="0"/>
                <a:cs typeface="Times New Roman" panose="02020603050405020304" pitchFamily="18" charset="0"/>
              </a:rPr>
              <a:t>Сутність</a:t>
            </a:r>
            <a:r>
              <a:rPr lang="ru-RU" sz="2400" b="1" dirty="0">
                <a:solidFill>
                  <a:srgbClr val="2F2B20"/>
                </a:solidFill>
                <a:latin typeface="Times New Roman" panose="02020603050405020304" pitchFamily="18" charset="0"/>
                <a:cs typeface="Times New Roman" panose="02020603050405020304" pitchFamily="18" charset="0"/>
              </a:rPr>
              <a:t>, </a:t>
            </a:r>
            <a:r>
              <a:rPr lang="uk-UA" sz="2400" b="1" dirty="0">
                <a:solidFill>
                  <a:srgbClr val="2F2B20"/>
                </a:solidFill>
                <a:latin typeface="Times New Roman" panose="02020603050405020304" pitchFamily="18" charset="0"/>
                <a:cs typeface="Times New Roman" panose="02020603050405020304" pitchFamily="18" charset="0"/>
              </a:rPr>
              <a:t>завдання та об’єкт </a:t>
            </a:r>
            <a:r>
              <a:rPr lang="ru-RU" sz="2400" b="1" dirty="0" err="1">
                <a:solidFill>
                  <a:srgbClr val="2F2B20"/>
                </a:solidFill>
                <a:latin typeface="Times New Roman" panose="02020603050405020304" pitchFamily="18" charset="0"/>
                <a:cs typeface="Times New Roman" panose="02020603050405020304" pitchFamily="18" charset="0"/>
              </a:rPr>
              <a:t>фінансового</a:t>
            </a:r>
            <a:r>
              <a:rPr lang="uk-UA" sz="2400" b="1" dirty="0">
                <a:solidFill>
                  <a:srgbClr val="2F2B20"/>
                </a:solidFill>
                <a:latin typeface="Times New Roman" panose="02020603050405020304" pitchFamily="18" charset="0"/>
                <a:cs typeface="Times New Roman" panose="02020603050405020304" pitchFamily="18" charset="0"/>
              </a:rPr>
              <a:t> планування</a:t>
            </a:r>
            <a:r>
              <a:rPr lang="uk-UA" sz="2400" b="1" dirty="0" smtClean="0">
                <a:solidFill>
                  <a:srgbClr val="2F2B20"/>
                </a:solidFill>
                <a:latin typeface="Times New Roman" panose="02020603050405020304" pitchFamily="18" charset="0"/>
                <a:cs typeface="Times New Roman" panose="02020603050405020304" pitchFamily="18" charset="0"/>
              </a:rPr>
              <a:t>.</a:t>
            </a:r>
          </a:p>
          <a:p>
            <a:pPr lvl="0" algn="just"/>
            <a:endParaRPr lang="uk-UA" sz="2400" b="1" i="1" dirty="0" smtClean="0"/>
          </a:p>
          <a:p>
            <a:pPr lvl="0" algn="just"/>
            <a:r>
              <a:rPr lang="uk-UA" sz="2400" b="1" i="1" dirty="0">
                <a:latin typeface="Times New Roman" panose="02020603050405020304" pitchFamily="18" charset="0"/>
                <a:cs typeface="Times New Roman" panose="02020603050405020304" pitchFamily="18" charset="0"/>
              </a:rPr>
              <a:t>	</a:t>
            </a:r>
            <a:r>
              <a:rPr lang="uk-UA" sz="2400" b="1" i="1" dirty="0" smtClean="0">
                <a:latin typeface="Times New Roman" panose="02020603050405020304" pitchFamily="18" charset="0"/>
                <a:cs typeface="Times New Roman" panose="02020603050405020304" pitchFamily="18" charset="0"/>
              </a:rPr>
              <a:t>Фінансове </a:t>
            </a:r>
            <a:r>
              <a:rPr lang="uk-UA" sz="2400" b="1" i="1" dirty="0">
                <a:latin typeface="Times New Roman" panose="02020603050405020304" pitchFamily="18" charset="0"/>
                <a:cs typeface="Times New Roman" panose="02020603050405020304" pitchFamily="18" charset="0"/>
              </a:rPr>
              <a:t>планування являє собою процес розроблення і затвердження фінансових планів як засобу збалансування фінансових потреб і можливостей.</a:t>
            </a:r>
            <a:r>
              <a:rPr lang="uk-UA" sz="2400" dirty="0">
                <a:latin typeface="Times New Roman" panose="02020603050405020304" pitchFamily="18" charset="0"/>
                <a:cs typeface="Times New Roman" panose="02020603050405020304" pitchFamily="18" charset="0"/>
              </a:rPr>
              <a:t> Фінансовий план того чи іншого суб’єкта відображає його фінансову діяльність, тобто про­цес формування доходів і здійснення витрат. </a:t>
            </a:r>
            <a:endParaRPr lang="uk-UA" sz="2400" dirty="0" smtClean="0">
              <a:latin typeface="Times New Roman" panose="02020603050405020304" pitchFamily="18" charset="0"/>
              <a:cs typeface="Times New Roman" panose="02020603050405020304" pitchFamily="18" charset="0"/>
            </a:endParaRPr>
          </a:p>
          <a:p>
            <a:pPr algn="just"/>
            <a:r>
              <a:rPr lang="uk-UA" sz="2400" dirty="0" smtClean="0">
                <a:latin typeface="Times New Roman" panose="02020603050405020304" pitchFamily="18" charset="0"/>
                <a:cs typeface="Times New Roman" panose="02020603050405020304" pitchFamily="18" charset="0"/>
              </a:rPr>
              <a:t>	</a:t>
            </a:r>
            <a:r>
              <a:rPr lang="uk-UA" sz="2400" i="1" dirty="0" smtClean="0">
                <a:latin typeface="Times New Roman" panose="02020603050405020304" pitchFamily="18" charset="0"/>
                <a:cs typeface="Times New Roman" panose="02020603050405020304" pitchFamily="18" charset="0"/>
              </a:rPr>
              <a:t>У </a:t>
            </a:r>
            <a:r>
              <a:rPr lang="uk-UA" sz="2400" i="1" dirty="0">
                <a:latin typeface="Times New Roman" panose="02020603050405020304" pitchFamily="18" charset="0"/>
                <a:cs typeface="Times New Roman" panose="02020603050405020304" pitchFamily="18" charset="0"/>
              </a:rPr>
              <a:t>процесі фінансового планування й прогнозування </a:t>
            </a:r>
            <a:r>
              <a:rPr lang="uk-UA" sz="2400" dirty="0">
                <a:latin typeface="Times New Roman" panose="02020603050405020304" pitchFamily="18" charset="0"/>
                <a:cs typeface="Times New Roman" panose="02020603050405020304" pitchFamily="18" charset="0"/>
              </a:rPr>
              <a:t>визначаються обсяги фінансових ресурсів, які створюватимуться в державі в цілому, обсяги ресурсів, що зосереджуватимуться й розподілятимуться через бюджетну систему й інші фінансові інститути, а також тих, які перебуватимуть у розпорядженні підприємницьких структур і населення.</a:t>
            </a:r>
          </a:p>
          <a:p>
            <a:pPr lvl="0" algn="just"/>
            <a:endParaRPr lang="uk-UA" sz="2400" b="1" dirty="0">
              <a:solidFill>
                <a:srgbClr val="2F2B2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894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48902"/>
            <a:ext cx="8208912" cy="4662815"/>
          </a:xfrm>
          <a:prstGeom prst="rect">
            <a:avLst/>
          </a:prstGeom>
        </p:spPr>
        <p:txBody>
          <a:bodyPr wrap="square">
            <a:spAutoFit/>
          </a:bodyPr>
          <a:lstStyle/>
          <a:p>
            <a:pPr indent="191135" algn="just">
              <a:lnSpc>
                <a:spcPct val="150000"/>
              </a:lnSpc>
              <a:spcAft>
                <a:spcPts val="0"/>
              </a:spcAft>
              <a:tabLst>
                <a:tab pos="306070" algn="l"/>
              </a:tabLst>
            </a:pPr>
            <a:endParaRPr lang="uk-UA" dirty="0" smtClean="0">
              <a:latin typeface="Times New Roman"/>
              <a:ea typeface="Times New Roman"/>
            </a:endParaRPr>
          </a:p>
          <a:p>
            <a:pPr indent="191135" algn="just">
              <a:lnSpc>
                <a:spcPct val="150000"/>
              </a:lnSpc>
              <a:spcAft>
                <a:spcPts val="0"/>
              </a:spcAft>
              <a:tabLst>
                <a:tab pos="306070" algn="l"/>
              </a:tabLst>
            </a:pPr>
            <a:endParaRPr lang="uk-UA" dirty="0">
              <a:latin typeface="Times New Roman"/>
              <a:ea typeface="Times New Roman"/>
            </a:endParaRPr>
          </a:p>
          <a:p>
            <a:pPr indent="191135" algn="just">
              <a:lnSpc>
                <a:spcPct val="150000"/>
              </a:lnSpc>
              <a:spcAft>
                <a:spcPts val="0"/>
              </a:spcAft>
              <a:tabLst>
                <a:tab pos="306070" algn="l"/>
              </a:tabLst>
            </a:pPr>
            <a:r>
              <a:rPr lang="uk-UA" i="1" dirty="0" smtClean="0">
                <a:latin typeface="Times New Roman"/>
                <a:ea typeface="Times New Roman"/>
              </a:rPr>
              <a:t>Структура </a:t>
            </a:r>
            <a:r>
              <a:rPr lang="uk-UA" i="1" dirty="0">
                <a:latin typeface="Times New Roman"/>
                <a:ea typeface="Times New Roman"/>
              </a:rPr>
              <a:t>бізнес-плану: </a:t>
            </a:r>
            <a:r>
              <a:rPr lang="uk-UA" dirty="0">
                <a:latin typeface="Times New Roman"/>
                <a:ea typeface="Times New Roman"/>
              </a:rPr>
              <a:t>в перших розділах дається загальний опис проекту і вказується його мета і необхідність; характеристика товарів, робіт або результату, який досягається після завершення проекту і дає прибуток; дослідження і прогнозування ринкової ситуації, реклама, покупці і конкуренти; характеристика сировинної та експериментальної бази, забезпечення кваліфікованою робочою силою.</a:t>
            </a:r>
            <a:endParaRPr lang="uk-UA" sz="1600" dirty="0">
              <a:latin typeface="Times New Roman"/>
              <a:ea typeface="Times New Roman"/>
            </a:endParaRPr>
          </a:p>
          <a:p>
            <a:pPr indent="191135" algn="just">
              <a:lnSpc>
                <a:spcPct val="150000"/>
              </a:lnSpc>
              <a:spcAft>
                <a:spcPts val="0"/>
              </a:spcAft>
              <a:tabLst>
                <a:tab pos="306070" algn="l"/>
              </a:tabLst>
            </a:pPr>
            <a:r>
              <a:rPr lang="uk-UA" dirty="0">
                <a:latin typeface="Times New Roman"/>
                <a:ea typeface="Times New Roman"/>
              </a:rPr>
              <a:t>Підсумкові розділи бізнес-плану — фінансові, де надаються розрахунки прибутку і рентабельності від реалізації угоди або проекту, обґрунтовуються терміни і джерела повернення позик, а також строки окупності затрат.</a:t>
            </a:r>
            <a:endParaRPr lang="uk-UA" sz="1600" dirty="0">
              <a:effectLst/>
              <a:latin typeface="Times New Roman"/>
              <a:ea typeface="Times New Roman"/>
            </a:endParaRPr>
          </a:p>
        </p:txBody>
      </p:sp>
    </p:spTree>
    <p:extLst>
      <p:ext uri="{BB962C8B-B14F-4D97-AF65-F5344CB8AC3E}">
        <p14:creationId xmlns:p14="http://schemas.microsoft.com/office/powerpoint/2010/main" val="287995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41892"/>
            <a:ext cx="8064896" cy="9156353"/>
          </a:xfrm>
          <a:prstGeom prst="rect">
            <a:avLst/>
          </a:prstGeom>
        </p:spPr>
        <p:txBody>
          <a:bodyPr wrap="square">
            <a:spAutoFit/>
          </a:bodyPr>
          <a:lstStyle/>
          <a:p>
            <a:pPr indent="191135" algn="just">
              <a:lnSpc>
                <a:spcPct val="150000"/>
              </a:lnSpc>
              <a:spcAft>
                <a:spcPts val="0"/>
              </a:spcAft>
              <a:tabLst>
                <a:tab pos="306070" algn="l"/>
              </a:tabLst>
            </a:pPr>
            <a:endParaRPr lang="uk-UA" i="1" dirty="0" smtClean="0">
              <a:latin typeface="Times New Roman"/>
              <a:ea typeface="Times New Roman"/>
            </a:endParaRPr>
          </a:p>
          <a:p>
            <a:pPr indent="191135" algn="just">
              <a:lnSpc>
                <a:spcPct val="150000"/>
              </a:lnSpc>
              <a:spcAft>
                <a:spcPts val="0"/>
              </a:spcAft>
              <a:tabLst>
                <a:tab pos="306070" algn="l"/>
              </a:tabLst>
            </a:pPr>
            <a:endParaRPr lang="uk-UA" i="1" dirty="0">
              <a:latin typeface="Times New Roman"/>
              <a:ea typeface="Times New Roman"/>
            </a:endParaRPr>
          </a:p>
          <a:p>
            <a:pPr indent="191135" algn="just">
              <a:lnSpc>
                <a:spcPct val="150000"/>
              </a:lnSpc>
              <a:spcAft>
                <a:spcPts val="0"/>
              </a:spcAft>
              <a:tabLst>
                <a:tab pos="306070" algn="l"/>
              </a:tabLst>
            </a:pPr>
            <a:endParaRPr lang="uk-UA" i="1" dirty="0" smtClean="0">
              <a:latin typeface="Times New Roman"/>
              <a:ea typeface="Times New Roman"/>
            </a:endParaRPr>
          </a:p>
          <a:p>
            <a:pPr indent="191135" algn="just">
              <a:lnSpc>
                <a:spcPct val="150000"/>
              </a:lnSpc>
              <a:spcAft>
                <a:spcPts val="0"/>
              </a:spcAft>
              <a:tabLst>
                <a:tab pos="306070" algn="l"/>
              </a:tabLst>
            </a:pPr>
            <a:endParaRPr lang="uk-UA" i="1" dirty="0">
              <a:latin typeface="Times New Roman"/>
              <a:ea typeface="Times New Roman"/>
            </a:endParaRPr>
          </a:p>
          <a:p>
            <a:pPr indent="191135" algn="just">
              <a:lnSpc>
                <a:spcPct val="150000"/>
              </a:lnSpc>
              <a:spcAft>
                <a:spcPts val="0"/>
              </a:spcAft>
              <a:tabLst>
                <a:tab pos="306070" algn="l"/>
              </a:tabLst>
            </a:pPr>
            <a:endParaRPr lang="uk-UA" i="1" dirty="0" smtClean="0">
              <a:latin typeface="Times New Roman"/>
              <a:ea typeface="Times New Roman"/>
            </a:endParaRPr>
          </a:p>
          <a:p>
            <a:pPr indent="191135" algn="just">
              <a:lnSpc>
                <a:spcPct val="150000"/>
              </a:lnSpc>
              <a:spcAft>
                <a:spcPts val="0"/>
              </a:spcAft>
              <a:tabLst>
                <a:tab pos="306070" algn="l"/>
              </a:tabLst>
            </a:pPr>
            <a:endParaRPr lang="uk-UA" i="1" dirty="0">
              <a:latin typeface="Times New Roman"/>
              <a:ea typeface="Times New Roman"/>
            </a:endParaRPr>
          </a:p>
          <a:p>
            <a:pPr indent="191135" algn="just">
              <a:lnSpc>
                <a:spcPct val="150000"/>
              </a:lnSpc>
              <a:spcAft>
                <a:spcPts val="0"/>
              </a:spcAft>
              <a:tabLst>
                <a:tab pos="306070" algn="l"/>
              </a:tabLst>
            </a:pPr>
            <a:endParaRPr lang="uk-UA" i="1" dirty="0" smtClean="0">
              <a:latin typeface="Times New Roman"/>
              <a:ea typeface="Times New Roman"/>
            </a:endParaRPr>
          </a:p>
          <a:p>
            <a:pPr indent="191135" algn="just">
              <a:spcAft>
                <a:spcPts val="0"/>
              </a:spcAft>
              <a:tabLst>
                <a:tab pos="306070" algn="l"/>
              </a:tabLst>
            </a:pPr>
            <a:r>
              <a:rPr lang="uk-UA" sz="2000" i="1" dirty="0" smtClean="0">
                <a:latin typeface="Times New Roman"/>
                <a:ea typeface="Times New Roman"/>
              </a:rPr>
              <a:t>Оперативне </a:t>
            </a:r>
            <a:r>
              <a:rPr lang="uk-UA" sz="2000" i="1" dirty="0">
                <a:latin typeface="Times New Roman"/>
                <a:ea typeface="Times New Roman"/>
              </a:rPr>
              <a:t>фінансове планування</a:t>
            </a:r>
            <a:r>
              <a:rPr lang="uk-UA" sz="2000" dirty="0">
                <a:latin typeface="Times New Roman"/>
                <a:ea typeface="Times New Roman"/>
              </a:rPr>
              <a:t> полягає в складанні та використанні платіжного календаря. Його складають на квартал із роз­</a:t>
            </a:r>
            <a:r>
              <a:rPr lang="uk-UA" sz="2000" spc="10" dirty="0">
                <a:latin typeface="Times New Roman"/>
                <a:ea typeface="Times New Roman"/>
              </a:rPr>
              <a:t>бивкою по місяцях або на місяць із розбивкою по декадах. У платі</a:t>
            </a:r>
            <a:r>
              <a:rPr lang="uk-UA" sz="2000" dirty="0">
                <a:latin typeface="Times New Roman"/>
                <a:ea typeface="Times New Roman"/>
              </a:rPr>
              <a:t>жному календарі відображається весь грошовий оборот підприємства, основна частина якого проходить через розрахунковий, валютний, позиковий та інші рахунки підприємства в банку. У платіж­ному календарі відбито рух грошових коштів стосовно їх надходження та використання.</a:t>
            </a:r>
          </a:p>
          <a:p>
            <a:pPr indent="191135" algn="just">
              <a:spcAft>
                <a:spcPts val="0"/>
              </a:spcAft>
              <a:tabLst>
                <a:tab pos="306070" algn="l"/>
              </a:tabLst>
            </a:pPr>
            <a:r>
              <a:rPr lang="uk-UA" sz="2000" b="1" i="1" dirty="0" smtClean="0">
                <a:latin typeface="Times New Roman"/>
                <a:ea typeface="Times New Roman"/>
              </a:rPr>
              <a:t>Платіжний </a:t>
            </a:r>
            <a:r>
              <a:rPr lang="uk-UA" sz="2000" b="1" i="1" dirty="0">
                <a:latin typeface="Times New Roman"/>
                <a:ea typeface="Times New Roman"/>
              </a:rPr>
              <a:t>календар </a:t>
            </a:r>
            <a:r>
              <a:rPr lang="uk-UA" sz="2000" i="1" dirty="0">
                <a:latin typeface="Times New Roman"/>
                <a:ea typeface="Times New Roman"/>
              </a:rPr>
              <a:t>дає можливість фінансовим службам підприємства забезпечити оперативне фінансування, виконання розрахункових та платіжних зобов’язань, фіксувати поточні зміни платоспроможності підприємства та ліквідності його активів.</a:t>
            </a:r>
            <a:r>
              <a:rPr lang="uk-UA" sz="2000" dirty="0">
                <a:latin typeface="Times New Roman"/>
                <a:ea typeface="Times New Roman"/>
              </a:rPr>
              <a:t> Він уможливлює спостереження за станом оборотних коштів та вказує на необхідність використання позикових та залучених коштів у плановому періоді</a:t>
            </a:r>
            <a:r>
              <a:rPr lang="uk-UA" sz="2000" dirty="0" smtClean="0">
                <a:latin typeface="Times New Roman"/>
                <a:ea typeface="Times New Roman"/>
              </a:rPr>
              <a:t>.</a:t>
            </a:r>
          </a:p>
          <a:p>
            <a:pPr indent="191135" algn="just">
              <a:tabLst>
                <a:tab pos="306070" algn="l"/>
              </a:tabLst>
            </a:pPr>
            <a:r>
              <a:rPr lang="uk-UA" sz="2000" b="1" i="1" dirty="0">
                <a:latin typeface="Times New Roman" panose="02020603050405020304" pitchFamily="18" charset="0"/>
                <a:cs typeface="Times New Roman" panose="02020603050405020304" pitchFamily="18" charset="0"/>
              </a:rPr>
              <a:t>Платіжний календар</a:t>
            </a:r>
            <a:r>
              <a:rPr lang="uk-UA" sz="2000" dirty="0">
                <a:latin typeface="Times New Roman" panose="02020603050405020304" pitchFamily="18" charset="0"/>
                <a:cs typeface="Times New Roman" panose="02020603050405020304" pitchFamily="18" charset="0"/>
              </a:rPr>
              <a:t> — це оперативний фінансовий план. Головна мета його складання — спрогнозувати фінансовий стан підприємства на певну дату, на відміну від балансу доходів і видатків, який складається на певний період.</a:t>
            </a:r>
          </a:p>
          <a:p>
            <a:pPr indent="191135" algn="just">
              <a:spcAft>
                <a:spcPts val="0"/>
              </a:spcAft>
              <a:tabLst>
                <a:tab pos="306070" algn="l"/>
              </a:tabLst>
            </a:pPr>
            <a:endParaRPr lang="uk-UA" sz="2000" dirty="0">
              <a:effectLst/>
              <a:latin typeface="Times New Roman"/>
              <a:ea typeface="Times New Roman"/>
            </a:endParaRPr>
          </a:p>
        </p:txBody>
      </p:sp>
    </p:spTree>
    <p:extLst>
      <p:ext uri="{BB962C8B-B14F-4D97-AF65-F5344CB8AC3E}">
        <p14:creationId xmlns:p14="http://schemas.microsoft.com/office/powerpoint/2010/main" val="3302970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7" y="1772816"/>
            <a:ext cx="5938826" cy="1338828"/>
          </a:xfrm>
          <a:prstGeom prst="rect">
            <a:avLst/>
          </a:prstGeom>
        </p:spPr>
        <p:txBody>
          <a:bodyPr wrap="square">
            <a:spAutoFit/>
          </a:bodyPr>
          <a:lstStyle/>
          <a:p>
            <a:pPr lvl="0" algn="just">
              <a:lnSpc>
                <a:spcPct val="150000"/>
              </a:lnSpc>
              <a:tabLst>
                <a:tab pos="306070" algn="l"/>
                <a:tab pos="306070" algn="l"/>
                <a:tab pos="457200" algn="l"/>
              </a:tabLst>
            </a:pPr>
            <a:r>
              <a:rPr lang="uk-UA" sz="5400" i="1" dirty="0" smtClean="0">
                <a:solidFill>
                  <a:srgbClr val="2F2B20"/>
                </a:solidFill>
                <a:latin typeface="Times New Roman"/>
                <a:ea typeface="Times New Roman"/>
              </a:rPr>
              <a:t>Дякую за увагу !</a:t>
            </a:r>
            <a:endParaRPr lang="uk-UA" sz="5400" i="1" dirty="0">
              <a:solidFill>
                <a:srgbClr val="2F2B20"/>
              </a:solidFill>
              <a:latin typeface="Times New Roman"/>
              <a:ea typeface="Times New Roman"/>
            </a:endParaRPr>
          </a:p>
        </p:txBody>
      </p:sp>
    </p:spTree>
    <p:extLst>
      <p:ext uri="{BB962C8B-B14F-4D97-AF65-F5344CB8AC3E}">
        <p14:creationId xmlns:p14="http://schemas.microsoft.com/office/powerpoint/2010/main" val="2342690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60648"/>
            <a:ext cx="8208912" cy="4457952"/>
          </a:xfrm>
          <a:prstGeom prst="rect">
            <a:avLst/>
          </a:prstGeom>
        </p:spPr>
        <p:txBody>
          <a:bodyPr wrap="square">
            <a:spAutoFit/>
          </a:bodyPr>
          <a:lstStyle/>
          <a:p>
            <a:pPr indent="191135" algn="just">
              <a:lnSpc>
                <a:spcPct val="150000"/>
              </a:lnSpc>
              <a:spcAft>
                <a:spcPts val="0"/>
              </a:spcAft>
              <a:tabLst>
                <a:tab pos="306070" algn="l"/>
              </a:tabLst>
            </a:pPr>
            <a:r>
              <a:rPr lang="uk-UA" sz="2400" b="1" i="1" dirty="0">
                <a:latin typeface="Times New Roman"/>
                <a:ea typeface="Times New Roman"/>
              </a:rPr>
              <a:t>Фінансове планування</a:t>
            </a:r>
            <a:r>
              <a:rPr lang="uk-UA" sz="2400" dirty="0">
                <a:latin typeface="Times New Roman"/>
                <a:ea typeface="Times New Roman"/>
              </a:rPr>
              <a:t> — діяльність зі складання планів формування, розподілу і використання фінансових ресурсів на рівні окремих суб’єктів господарювання, їх об’єднань, галузевих структур, територіально-адміністративних одиниць, країни в цілому.</a:t>
            </a:r>
          </a:p>
          <a:p>
            <a:pPr indent="191135" algn="just">
              <a:lnSpc>
                <a:spcPct val="150000"/>
              </a:lnSpc>
              <a:spcAft>
                <a:spcPts val="0"/>
              </a:spcAft>
              <a:tabLst>
                <a:tab pos="306070" algn="l"/>
              </a:tabLst>
            </a:pPr>
            <a:r>
              <a:rPr lang="uk-UA" sz="2400" i="1" dirty="0">
                <a:latin typeface="Times New Roman"/>
                <a:ea typeface="Times New Roman"/>
              </a:rPr>
              <a:t>Об’єктом фінансового планування</a:t>
            </a:r>
            <a:r>
              <a:rPr lang="uk-UA" sz="2400" dirty="0">
                <a:latin typeface="Times New Roman"/>
                <a:ea typeface="Times New Roman"/>
              </a:rPr>
              <a:t> є фінансові ресурси, що утворюються в процесі розподілу і перерозподілу ВВП, а </a:t>
            </a:r>
            <a:r>
              <a:rPr lang="uk-UA" sz="2400" i="1" dirty="0">
                <a:latin typeface="Times New Roman"/>
                <a:ea typeface="Times New Roman"/>
              </a:rPr>
              <a:t>результатом</a:t>
            </a:r>
            <a:r>
              <a:rPr lang="uk-UA" sz="2400" dirty="0">
                <a:latin typeface="Times New Roman"/>
                <a:ea typeface="Times New Roman"/>
              </a:rPr>
              <a:t> — різні види фінансових планів і прогнозів.</a:t>
            </a:r>
            <a:endParaRPr lang="uk-UA" sz="2400" dirty="0">
              <a:effectLst/>
              <a:latin typeface="Times New Roman"/>
              <a:ea typeface="Times New Roman"/>
            </a:endParaRPr>
          </a:p>
        </p:txBody>
      </p:sp>
    </p:spTree>
    <p:extLst>
      <p:ext uri="{BB962C8B-B14F-4D97-AF65-F5344CB8AC3E}">
        <p14:creationId xmlns:p14="http://schemas.microsoft.com/office/powerpoint/2010/main" val="4040496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064896" cy="6119945"/>
          </a:xfrm>
          <a:prstGeom prst="rect">
            <a:avLst/>
          </a:prstGeom>
        </p:spPr>
        <p:txBody>
          <a:bodyPr wrap="square">
            <a:spAutoFit/>
          </a:bodyPr>
          <a:lstStyle/>
          <a:p>
            <a:pPr indent="191135" algn="just">
              <a:lnSpc>
                <a:spcPct val="150000"/>
              </a:lnSpc>
              <a:spcAft>
                <a:spcPts val="0"/>
              </a:spcAft>
              <a:tabLst>
                <a:tab pos="306070" algn="l"/>
                <a:tab pos="449580" algn="l"/>
              </a:tabLst>
            </a:pPr>
            <a:r>
              <a:rPr lang="uk-UA" sz="2400" b="1" dirty="0">
                <a:latin typeface="Times New Roman"/>
                <a:ea typeface="TimesNewRoman"/>
              </a:rPr>
              <a:t>Плануванням</a:t>
            </a:r>
            <a:r>
              <a:rPr lang="uk-UA" sz="2400" dirty="0">
                <a:latin typeface="Times New Roman"/>
                <a:ea typeface="TimesNewRoman"/>
              </a:rPr>
              <a:t> є процес розробки і прийняття цільових установок кількісного і якісного характеру та визначення шляху найбільш ефективного їх досягнення. </a:t>
            </a:r>
            <a:r>
              <a:rPr lang="ru-RU" sz="2400" dirty="0" err="1">
                <a:latin typeface="Times New Roman"/>
                <a:ea typeface="TimesNewRoman"/>
              </a:rPr>
              <a:t>Ці</a:t>
            </a:r>
            <a:r>
              <a:rPr lang="ru-RU" sz="2400" dirty="0">
                <a:latin typeface="Times New Roman"/>
                <a:ea typeface="TimesNewRoman"/>
              </a:rPr>
              <a:t> установки, </a:t>
            </a:r>
            <a:r>
              <a:rPr lang="ru-RU" sz="2400" dirty="0" err="1">
                <a:latin typeface="Times New Roman"/>
                <a:ea typeface="TimesNewRoman"/>
              </a:rPr>
              <a:t>що</a:t>
            </a:r>
            <a:r>
              <a:rPr lang="ru-RU" sz="2400" dirty="0">
                <a:latin typeface="Times New Roman"/>
                <a:ea typeface="TimesNewRoman"/>
              </a:rPr>
              <a:t> </a:t>
            </a:r>
            <a:r>
              <a:rPr lang="ru-RU" sz="2400" dirty="0" err="1">
                <a:latin typeface="Times New Roman"/>
                <a:ea typeface="TimesNewRoman"/>
              </a:rPr>
              <a:t>розробляються</a:t>
            </a:r>
            <a:r>
              <a:rPr lang="ru-RU" sz="2400" dirty="0">
                <a:latin typeface="Times New Roman"/>
                <a:ea typeface="TimesNewRoman"/>
              </a:rPr>
              <a:t> </a:t>
            </a:r>
            <a:r>
              <a:rPr lang="ru-RU" sz="2400" dirty="0" err="1">
                <a:latin typeface="Times New Roman"/>
                <a:ea typeface="TimesNewRoman"/>
              </a:rPr>
              <a:t>найчастіше</a:t>
            </a:r>
            <a:r>
              <a:rPr lang="ru-RU" sz="2400" dirty="0">
                <a:latin typeface="Times New Roman"/>
                <a:ea typeface="TimesNewRoman"/>
              </a:rPr>
              <a:t> у </a:t>
            </a:r>
            <a:r>
              <a:rPr lang="ru-RU" sz="2400" dirty="0" err="1">
                <a:latin typeface="Times New Roman"/>
                <a:ea typeface="TimesNewRoman"/>
              </a:rPr>
              <a:t>вигляді</a:t>
            </a:r>
            <a:r>
              <a:rPr lang="ru-RU" sz="2400" dirty="0">
                <a:latin typeface="Times New Roman"/>
                <a:ea typeface="TimesNewRoman"/>
              </a:rPr>
              <a:t> дерева </a:t>
            </a:r>
            <a:r>
              <a:rPr lang="ru-RU" sz="2400" dirty="0" err="1">
                <a:latin typeface="Times New Roman"/>
                <a:ea typeface="TimesNewRoman"/>
              </a:rPr>
              <a:t>цілей</a:t>
            </a:r>
            <a:r>
              <a:rPr lang="ru-RU" sz="2400" dirty="0">
                <a:latin typeface="Times New Roman"/>
                <a:ea typeface="TimesNewRoman"/>
              </a:rPr>
              <a:t>, </a:t>
            </a:r>
            <a:r>
              <a:rPr lang="ru-RU" sz="2400" dirty="0" err="1">
                <a:latin typeface="Times New Roman"/>
                <a:ea typeface="TimesNewRoman"/>
              </a:rPr>
              <a:t>характеризують</a:t>
            </a:r>
            <a:r>
              <a:rPr lang="ru-RU" sz="2400" dirty="0">
                <a:latin typeface="Times New Roman"/>
                <a:ea typeface="TimesNewRoman"/>
              </a:rPr>
              <a:t> </a:t>
            </a:r>
            <a:r>
              <a:rPr lang="ru-RU" sz="2400" dirty="0" err="1">
                <a:latin typeface="Times New Roman"/>
                <a:ea typeface="TimesNewRoman"/>
              </a:rPr>
              <a:t>бажане</a:t>
            </a:r>
            <a:r>
              <a:rPr lang="ru-RU" sz="2400" dirty="0">
                <a:latin typeface="Times New Roman"/>
                <a:ea typeface="TimesNewRoman"/>
              </a:rPr>
              <a:t> </a:t>
            </a:r>
            <a:r>
              <a:rPr lang="ru-RU" sz="2400" dirty="0" err="1">
                <a:latin typeface="Times New Roman"/>
                <a:ea typeface="TimesNewRoman"/>
              </a:rPr>
              <a:t>майбутнє</a:t>
            </a:r>
            <a:r>
              <a:rPr lang="ru-RU" sz="2400" dirty="0">
                <a:latin typeface="Times New Roman"/>
                <a:ea typeface="TimesNewRoman"/>
              </a:rPr>
              <a:t> і за </a:t>
            </a:r>
            <a:r>
              <a:rPr lang="ru-RU" sz="2400" dirty="0" err="1">
                <a:latin typeface="Times New Roman"/>
                <a:ea typeface="TimesNewRoman"/>
              </a:rPr>
              <a:t>можливості</a:t>
            </a:r>
            <a:r>
              <a:rPr lang="ru-RU" sz="2400" dirty="0">
                <a:latin typeface="Times New Roman"/>
                <a:ea typeface="TimesNewRoman"/>
              </a:rPr>
              <a:t> </a:t>
            </a:r>
            <a:r>
              <a:rPr lang="ru-RU" sz="2400" dirty="0" err="1">
                <a:latin typeface="Times New Roman"/>
                <a:ea typeface="TimesNewRoman"/>
              </a:rPr>
              <a:t>чисельно</a:t>
            </a:r>
            <a:r>
              <a:rPr lang="ru-RU" sz="2400" dirty="0">
                <a:latin typeface="Times New Roman"/>
                <a:ea typeface="TimesNewRoman"/>
              </a:rPr>
              <a:t> </a:t>
            </a:r>
            <a:r>
              <a:rPr lang="ru-RU" sz="2400" dirty="0" err="1">
                <a:latin typeface="Times New Roman"/>
                <a:ea typeface="TimesNewRoman"/>
              </a:rPr>
              <a:t>виражаються</a:t>
            </a:r>
            <a:r>
              <a:rPr lang="ru-RU" sz="2400" dirty="0">
                <a:latin typeface="Times New Roman"/>
                <a:ea typeface="TimesNewRoman"/>
              </a:rPr>
              <a:t> набором </a:t>
            </a:r>
            <a:r>
              <a:rPr lang="ru-RU" sz="2400" dirty="0" err="1">
                <a:latin typeface="Times New Roman"/>
                <a:ea typeface="TimesNewRoman"/>
              </a:rPr>
              <a:t>показників</a:t>
            </a:r>
            <a:r>
              <a:rPr lang="ru-RU" sz="2400" dirty="0">
                <a:latin typeface="Times New Roman"/>
                <a:ea typeface="TimesNewRoman"/>
              </a:rPr>
              <a:t>, </a:t>
            </a:r>
            <a:r>
              <a:rPr lang="ru-RU" sz="2400" dirty="0" err="1">
                <a:latin typeface="Times New Roman"/>
                <a:ea typeface="TimesNewRoman"/>
              </a:rPr>
              <a:t>які</a:t>
            </a:r>
            <a:r>
              <a:rPr lang="ru-RU" sz="2400" dirty="0">
                <a:latin typeface="Times New Roman"/>
                <a:ea typeface="TimesNewRoman"/>
              </a:rPr>
              <a:t> є </a:t>
            </a:r>
            <a:r>
              <a:rPr lang="ru-RU" sz="2400" dirty="0" err="1">
                <a:latin typeface="Times New Roman"/>
                <a:ea typeface="TimesNewRoman"/>
              </a:rPr>
              <a:t>стрижневими</a:t>
            </a:r>
            <a:r>
              <a:rPr lang="ru-RU" sz="2400" dirty="0">
                <a:latin typeface="Times New Roman"/>
                <a:ea typeface="TimesNewRoman"/>
              </a:rPr>
              <a:t> для </a:t>
            </a:r>
            <a:r>
              <a:rPr lang="ru-RU" sz="2400" dirty="0" err="1">
                <a:latin typeface="Times New Roman"/>
                <a:ea typeface="TimesNewRoman"/>
              </a:rPr>
              <a:t>певного</a:t>
            </a:r>
            <a:r>
              <a:rPr lang="ru-RU" sz="2400" dirty="0">
                <a:latin typeface="Times New Roman"/>
                <a:ea typeface="TimesNewRoman"/>
              </a:rPr>
              <a:t> </a:t>
            </a:r>
            <a:r>
              <a:rPr lang="ru-RU" sz="2400" dirty="0" err="1">
                <a:latin typeface="Times New Roman"/>
                <a:ea typeface="TimesNewRoman"/>
              </a:rPr>
              <a:t>рівня</a:t>
            </a:r>
            <a:r>
              <a:rPr lang="ru-RU" sz="2400" dirty="0">
                <a:latin typeface="Times New Roman"/>
                <a:ea typeface="TimesNewRoman"/>
              </a:rPr>
              <a:t> </a:t>
            </a:r>
            <a:r>
              <a:rPr lang="ru-RU" sz="2400" dirty="0" err="1">
                <a:latin typeface="Times New Roman"/>
                <a:ea typeface="TimesNewRoman"/>
              </a:rPr>
              <a:t>управління</a:t>
            </a:r>
            <a:r>
              <a:rPr lang="ru-RU" sz="2400" dirty="0">
                <a:latin typeface="Times New Roman"/>
                <a:ea typeface="TimesNewRoman"/>
              </a:rPr>
              <a:t>.</a:t>
            </a:r>
            <a:endParaRPr lang="uk-UA" sz="2400" dirty="0">
              <a:latin typeface="Times New Roman"/>
              <a:ea typeface="Times New Roman"/>
            </a:endParaRPr>
          </a:p>
          <a:p>
            <a:pPr indent="191135" algn="just">
              <a:lnSpc>
                <a:spcPct val="150000"/>
              </a:lnSpc>
              <a:spcAft>
                <a:spcPts val="0"/>
              </a:spcAft>
              <a:tabLst>
                <a:tab pos="306070" algn="l"/>
                <a:tab pos="449580" algn="l"/>
              </a:tabLst>
            </a:pPr>
            <a:r>
              <a:rPr lang="ru-RU" sz="2400" dirty="0" err="1">
                <a:latin typeface="Times New Roman"/>
                <a:ea typeface="TimesNewRoman"/>
              </a:rPr>
              <a:t>Необхідність</a:t>
            </a:r>
            <a:r>
              <a:rPr lang="ru-RU" sz="2400" dirty="0">
                <a:latin typeface="Times New Roman"/>
                <a:ea typeface="TimesNewRoman"/>
              </a:rPr>
              <a:t> </a:t>
            </a:r>
            <a:r>
              <a:rPr lang="ru-RU" sz="2400" dirty="0" err="1">
                <a:latin typeface="Times New Roman"/>
                <a:ea typeface="TimesNewRoman"/>
              </a:rPr>
              <a:t>складання</a:t>
            </a:r>
            <a:r>
              <a:rPr lang="ru-RU" sz="2400" dirty="0">
                <a:latin typeface="Times New Roman"/>
                <a:ea typeface="TimesNewRoman"/>
              </a:rPr>
              <a:t> </a:t>
            </a:r>
            <a:r>
              <a:rPr lang="ru-RU" sz="2400" dirty="0" err="1">
                <a:latin typeface="Times New Roman"/>
                <a:ea typeface="TimesNewRoman"/>
              </a:rPr>
              <a:t>планів</a:t>
            </a:r>
            <a:r>
              <a:rPr lang="ru-RU" sz="2400" dirty="0">
                <a:latin typeface="Times New Roman"/>
                <a:ea typeface="TimesNewRoman"/>
              </a:rPr>
              <a:t> </a:t>
            </a:r>
            <a:r>
              <a:rPr lang="ru-RU" sz="2400" dirty="0" err="1">
                <a:latin typeface="Times New Roman"/>
                <a:ea typeface="TimesNewRoman"/>
              </a:rPr>
              <a:t>визначається</a:t>
            </a:r>
            <a:r>
              <a:rPr lang="ru-RU" sz="2400" dirty="0">
                <a:latin typeface="Times New Roman"/>
                <a:ea typeface="TimesNewRoman"/>
              </a:rPr>
              <a:t> </a:t>
            </a:r>
            <a:r>
              <a:rPr lang="ru-RU" sz="2400" dirty="0" err="1">
                <a:latin typeface="Times New Roman"/>
                <a:ea typeface="TimesNewRoman"/>
              </a:rPr>
              <a:t>багатьма</a:t>
            </a:r>
            <a:r>
              <a:rPr lang="ru-RU" sz="2400" dirty="0">
                <a:latin typeface="Times New Roman"/>
                <a:ea typeface="TimesNewRoman"/>
              </a:rPr>
              <a:t> причинами. </a:t>
            </a:r>
            <a:r>
              <a:rPr lang="ru-RU" sz="2400" b="1" dirty="0" err="1">
                <a:latin typeface="Times New Roman"/>
                <a:ea typeface="TimesNewRoman"/>
              </a:rPr>
              <a:t>Назвемо</a:t>
            </a:r>
            <a:r>
              <a:rPr lang="ru-RU" sz="2400" b="1" dirty="0">
                <a:latin typeface="Times New Roman"/>
                <a:ea typeface="TimesNewRoman"/>
              </a:rPr>
              <a:t> три з них: </a:t>
            </a:r>
            <a:r>
              <a:rPr lang="ru-RU" sz="2400" i="1" dirty="0" err="1">
                <a:latin typeface="Times New Roman"/>
                <a:ea typeface="TimesNewRoman"/>
              </a:rPr>
              <a:t>невизначеність</a:t>
            </a:r>
            <a:r>
              <a:rPr lang="ru-RU" sz="2400" i="1" dirty="0">
                <a:latin typeface="Times New Roman"/>
                <a:ea typeface="TimesNewRoman"/>
              </a:rPr>
              <a:t> </a:t>
            </a:r>
            <a:r>
              <a:rPr lang="ru-RU" sz="2400" i="1" dirty="0" err="1">
                <a:latin typeface="Times New Roman"/>
                <a:ea typeface="TimesNewRoman"/>
              </a:rPr>
              <a:t>майбутнього</a:t>
            </a:r>
            <a:r>
              <a:rPr lang="ru-RU" sz="2400" dirty="0">
                <a:latin typeface="Times New Roman"/>
                <a:ea typeface="TimesNewRoman"/>
              </a:rPr>
              <a:t>, </a:t>
            </a:r>
            <a:r>
              <a:rPr lang="ru-RU" sz="2400" i="1" dirty="0" err="1">
                <a:latin typeface="Times New Roman"/>
                <a:ea typeface="TimesNewRoman"/>
              </a:rPr>
              <a:t>координуюча</a:t>
            </a:r>
            <a:r>
              <a:rPr lang="ru-RU" sz="2400" i="1" dirty="0">
                <a:latin typeface="Times New Roman"/>
                <a:ea typeface="TimesNewRoman"/>
              </a:rPr>
              <a:t> роль плану </a:t>
            </a:r>
            <a:r>
              <a:rPr lang="ru-RU" sz="2400" dirty="0">
                <a:latin typeface="Times New Roman"/>
                <a:ea typeface="TimesNewRoman"/>
              </a:rPr>
              <a:t>та </a:t>
            </a:r>
            <a:r>
              <a:rPr lang="ru-RU" sz="2400" i="1" dirty="0" err="1">
                <a:latin typeface="Times New Roman"/>
                <a:ea typeface="TimesNewRoman"/>
              </a:rPr>
              <a:t>оптимізація</a:t>
            </a:r>
            <a:r>
              <a:rPr lang="ru-RU" sz="2400" i="1" dirty="0">
                <a:latin typeface="Times New Roman"/>
                <a:ea typeface="TimesNewRoman"/>
              </a:rPr>
              <a:t> </a:t>
            </a:r>
            <a:r>
              <a:rPr lang="ru-RU" sz="2400" i="1" dirty="0" err="1">
                <a:latin typeface="Times New Roman"/>
                <a:ea typeface="TimesNewRoman"/>
              </a:rPr>
              <a:t>економічних</a:t>
            </a:r>
            <a:r>
              <a:rPr lang="ru-RU" sz="2400" i="1" dirty="0">
                <a:latin typeface="Times New Roman"/>
                <a:ea typeface="TimesNewRoman"/>
              </a:rPr>
              <a:t> </a:t>
            </a:r>
            <a:r>
              <a:rPr lang="ru-RU" sz="2400" i="1" dirty="0" err="1">
                <a:latin typeface="Times New Roman"/>
                <a:ea typeface="TimesNewRoman"/>
              </a:rPr>
              <a:t>наслідків</a:t>
            </a:r>
            <a:r>
              <a:rPr lang="ru-RU" sz="2400" i="1" dirty="0">
                <a:latin typeface="Times New Roman"/>
                <a:ea typeface="TimesNewRoman"/>
              </a:rPr>
              <a:t>.</a:t>
            </a:r>
            <a:endParaRPr lang="uk-UA" sz="2400" dirty="0">
              <a:effectLst/>
              <a:latin typeface="Times New Roman"/>
              <a:ea typeface="Times New Roman"/>
            </a:endParaRPr>
          </a:p>
        </p:txBody>
      </p:sp>
    </p:spTree>
    <p:extLst>
      <p:ext uri="{BB962C8B-B14F-4D97-AF65-F5344CB8AC3E}">
        <p14:creationId xmlns:p14="http://schemas.microsoft.com/office/powerpoint/2010/main" val="4016938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7504" y="-2641892"/>
            <a:ext cx="8280920" cy="9233297"/>
          </a:xfrm>
          <a:prstGeom prst="rect">
            <a:avLst/>
          </a:prstGeom>
        </p:spPr>
        <p:txBody>
          <a:bodyPr wrap="square">
            <a:spAutoFit/>
          </a:bodyPr>
          <a:lstStyle/>
          <a:p>
            <a:pPr indent="191135" algn="just">
              <a:lnSpc>
                <a:spcPct val="150000"/>
              </a:lnSpc>
              <a:spcAft>
                <a:spcPts val="0"/>
              </a:spcAft>
              <a:tabLst>
                <a:tab pos="306070" algn="l"/>
              </a:tabLst>
            </a:pPr>
            <a:endParaRPr lang="uk-UA" b="1" i="1" dirty="0" smtClean="0">
              <a:latin typeface="Times New Roman"/>
              <a:ea typeface="Times New Roman"/>
            </a:endParaRPr>
          </a:p>
          <a:p>
            <a:pPr indent="191135" algn="just">
              <a:lnSpc>
                <a:spcPct val="150000"/>
              </a:lnSpc>
              <a:spcAft>
                <a:spcPts val="0"/>
              </a:spcAft>
              <a:tabLst>
                <a:tab pos="306070" algn="l"/>
              </a:tabLst>
            </a:pPr>
            <a:endParaRPr lang="uk-UA" b="1" i="1" dirty="0">
              <a:latin typeface="Times New Roman"/>
              <a:ea typeface="Times New Roman"/>
            </a:endParaRPr>
          </a:p>
          <a:p>
            <a:pPr indent="191135" algn="just">
              <a:lnSpc>
                <a:spcPct val="150000"/>
              </a:lnSpc>
              <a:spcAft>
                <a:spcPts val="0"/>
              </a:spcAft>
              <a:tabLst>
                <a:tab pos="306070" algn="l"/>
              </a:tabLst>
            </a:pPr>
            <a:endParaRPr lang="uk-UA" b="1" i="1" dirty="0" smtClean="0">
              <a:latin typeface="Times New Roman"/>
              <a:ea typeface="Times New Roman"/>
            </a:endParaRPr>
          </a:p>
          <a:p>
            <a:pPr indent="191135" algn="just">
              <a:lnSpc>
                <a:spcPct val="150000"/>
              </a:lnSpc>
              <a:spcAft>
                <a:spcPts val="0"/>
              </a:spcAft>
              <a:tabLst>
                <a:tab pos="306070" algn="l"/>
              </a:tabLst>
            </a:pPr>
            <a:endParaRPr lang="uk-UA" b="1" i="1" dirty="0">
              <a:latin typeface="Times New Roman"/>
              <a:ea typeface="Times New Roman"/>
            </a:endParaRPr>
          </a:p>
          <a:p>
            <a:pPr indent="191135" algn="just">
              <a:lnSpc>
                <a:spcPct val="150000"/>
              </a:lnSpc>
              <a:spcAft>
                <a:spcPts val="0"/>
              </a:spcAft>
              <a:tabLst>
                <a:tab pos="306070" algn="l"/>
              </a:tabLst>
            </a:pPr>
            <a:endParaRPr lang="uk-UA" b="1" i="1" dirty="0" smtClean="0">
              <a:latin typeface="Times New Roman"/>
              <a:ea typeface="Times New Roman"/>
            </a:endParaRPr>
          </a:p>
          <a:p>
            <a:pPr indent="191135" algn="just">
              <a:lnSpc>
                <a:spcPct val="150000"/>
              </a:lnSpc>
              <a:spcAft>
                <a:spcPts val="0"/>
              </a:spcAft>
              <a:tabLst>
                <a:tab pos="306070" algn="l"/>
              </a:tabLst>
            </a:pPr>
            <a:endParaRPr lang="uk-UA" b="1" i="1" dirty="0">
              <a:latin typeface="Times New Roman"/>
              <a:ea typeface="Times New Roman"/>
            </a:endParaRPr>
          </a:p>
          <a:p>
            <a:pPr indent="191135" algn="just">
              <a:lnSpc>
                <a:spcPct val="150000"/>
              </a:lnSpc>
              <a:spcAft>
                <a:spcPts val="0"/>
              </a:spcAft>
              <a:tabLst>
                <a:tab pos="306070" algn="l"/>
              </a:tabLst>
            </a:pPr>
            <a:endParaRPr lang="uk-UA" b="1" i="1" dirty="0">
              <a:latin typeface="Times New Roman"/>
              <a:ea typeface="Times New Roman"/>
            </a:endParaRPr>
          </a:p>
          <a:p>
            <a:pPr indent="191135" algn="just">
              <a:lnSpc>
                <a:spcPct val="150000"/>
              </a:lnSpc>
              <a:spcAft>
                <a:spcPts val="0"/>
              </a:spcAft>
              <a:tabLst>
                <a:tab pos="306070" algn="l"/>
              </a:tabLst>
            </a:pPr>
            <a:r>
              <a:rPr lang="uk-UA" b="1" i="1" dirty="0" smtClean="0">
                <a:latin typeface="Times New Roman"/>
                <a:ea typeface="Times New Roman"/>
              </a:rPr>
              <a:t>Фінансове </a:t>
            </a:r>
            <a:r>
              <a:rPr lang="uk-UA" b="1" i="1" dirty="0">
                <a:latin typeface="Times New Roman"/>
                <a:ea typeface="Times New Roman"/>
              </a:rPr>
              <a:t>планування здійснюється на двох рівнях.</a:t>
            </a:r>
            <a:endParaRPr lang="uk-UA" sz="1600" dirty="0">
              <a:latin typeface="Times New Roman"/>
              <a:ea typeface="Times New Roman"/>
            </a:endParaRPr>
          </a:p>
          <a:p>
            <a:pPr indent="191135" algn="just">
              <a:lnSpc>
                <a:spcPct val="150000"/>
              </a:lnSpc>
              <a:spcAft>
                <a:spcPts val="0"/>
              </a:spcAft>
              <a:tabLst>
                <a:tab pos="306070" algn="l"/>
              </a:tabLst>
            </a:pPr>
            <a:r>
              <a:rPr lang="uk-UA" b="1" i="1" dirty="0">
                <a:latin typeface="Times New Roman"/>
                <a:ea typeface="Times New Roman"/>
              </a:rPr>
              <a:t> На мікрорівні</a:t>
            </a:r>
            <a:r>
              <a:rPr lang="uk-UA" b="1" dirty="0">
                <a:latin typeface="Times New Roman"/>
                <a:ea typeface="Times New Roman"/>
              </a:rPr>
              <a:t> </a:t>
            </a:r>
            <a:r>
              <a:rPr lang="uk-UA" dirty="0">
                <a:latin typeface="Times New Roman"/>
                <a:ea typeface="Times New Roman"/>
              </a:rPr>
              <a:t>— це індивідуальні плани окремих суб’єктів підприємницької діяльності. Ці плани відображають фінансову стратегію і тактику підприємств. Їхні головні завдання — визначення джерел та обсягів формування доходів, оптимізація витрат і досягнення фінансової збалансованості. </a:t>
            </a:r>
            <a:endParaRPr lang="uk-UA" sz="1600" dirty="0">
              <a:latin typeface="Times New Roman"/>
              <a:ea typeface="Times New Roman"/>
            </a:endParaRPr>
          </a:p>
          <a:p>
            <a:pPr indent="191135" algn="just">
              <a:lnSpc>
                <a:spcPct val="150000"/>
              </a:lnSpc>
              <a:spcAft>
                <a:spcPts val="0"/>
              </a:spcAft>
              <a:tabLst>
                <a:tab pos="306070" algn="l"/>
              </a:tabLst>
            </a:pPr>
            <a:r>
              <a:rPr lang="uk-UA" b="1" i="1" dirty="0">
                <a:latin typeface="Times New Roman"/>
                <a:ea typeface="Times New Roman"/>
              </a:rPr>
              <a:t>На макрорівні</a:t>
            </a:r>
            <a:r>
              <a:rPr lang="uk-UA" b="1" dirty="0">
                <a:latin typeface="Times New Roman"/>
                <a:ea typeface="Times New Roman"/>
              </a:rPr>
              <a:t> </a:t>
            </a:r>
            <a:r>
              <a:rPr lang="uk-UA" dirty="0">
                <a:latin typeface="Times New Roman"/>
                <a:ea typeface="Times New Roman"/>
              </a:rPr>
              <a:t>— це основний фінансовий план, що характеризує діяльність держави — бюджет, а також зведений фінансовий план, у якому відображаються доходи і видатки усіх суб’єктів фінансових відносин. Саме ці плани є відображенням фінансової політики держави. Водночас вони мають різну значущість. Бюджет, це реальний директивний документ, що затверджується у вигляді закону, і є основним засобом реалізації фінансової політики. Зведений фінансовий план є, по суті, довідковим документом, призначенням якого є визначення загальної маси доходів і видатків та узгодження процесів їх розподілу і перерозподілу між окремими сферами і ланками фінансової системи. Він є основним засобом обґрунтування та збалансування фінансової політики.</a:t>
            </a:r>
            <a:endParaRPr lang="uk-UA" sz="1600" dirty="0">
              <a:effectLst/>
              <a:latin typeface="Times New Roman"/>
              <a:ea typeface="Times New Roman"/>
            </a:endParaRPr>
          </a:p>
        </p:txBody>
      </p:sp>
    </p:spTree>
    <p:extLst>
      <p:ext uri="{BB962C8B-B14F-4D97-AF65-F5344CB8AC3E}">
        <p14:creationId xmlns:p14="http://schemas.microsoft.com/office/powerpoint/2010/main" val="2992007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1513091"/>
            <a:ext cx="7704856" cy="3903954"/>
          </a:xfrm>
          <a:prstGeom prst="rect">
            <a:avLst/>
          </a:prstGeom>
        </p:spPr>
        <p:txBody>
          <a:bodyPr wrap="square">
            <a:spAutoFit/>
          </a:bodyPr>
          <a:lstStyle/>
          <a:p>
            <a:pPr indent="191135" algn="just">
              <a:lnSpc>
                <a:spcPct val="150000"/>
              </a:lnSpc>
              <a:spcAft>
                <a:spcPts val="0"/>
              </a:spcAft>
              <a:tabLst>
                <a:tab pos="306070" algn="l"/>
              </a:tabLst>
            </a:pPr>
            <a:r>
              <a:rPr lang="uk-UA" sz="2400" b="1" i="1" dirty="0">
                <a:latin typeface="Times New Roman"/>
                <a:ea typeface="Times New Roman"/>
              </a:rPr>
              <a:t>Фінансове планування </a:t>
            </a:r>
            <a:r>
              <a:rPr lang="uk-UA" sz="2400" i="1" dirty="0">
                <a:latin typeface="Times New Roman"/>
                <a:ea typeface="Times New Roman"/>
              </a:rPr>
              <a:t>— це процес визначення обсягу фінансових ресурсів за джерелами формування і напрямками їх цільового використання згідно з виробничими та маркетинговими показниками підприємства у плановому періоді. Метою фі­нансового планування є забезпечення виробничого процесу необхідними джерелами фінансування.</a:t>
            </a:r>
            <a:endParaRPr lang="uk-UA" sz="2400" dirty="0">
              <a:effectLst/>
              <a:latin typeface="Times New Roman"/>
              <a:ea typeface="Times New Roman"/>
            </a:endParaRPr>
          </a:p>
        </p:txBody>
      </p:sp>
    </p:spTree>
    <p:extLst>
      <p:ext uri="{BB962C8B-B14F-4D97-AF65-F5344CB8AC3E}">
        <p14:creationId xmlns:p14="http://schemas.microsoft.com/office/powerpoint/2010/main" val="4164042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56651"/>
            <a:ext cx="8280920" cy="6093976"/>
          </a:xfrm>
          <a:prstGeom prst="rect">
            <a:avLst/>
          </a:prstGeom>
        </p:spPr>
        <p:txBody>
          <a:bodyPr wrap="square">
            <a:spAutoFit/>
          </a:bodyPr>
          <a:lstStyle/>
          <a:p>
            <a:pPr indent="191135" algn="just">
              <a:lnSpc>
                <a:spcPct val="150000"/>
              </a:lnSpc>
              <a:spcAft>
                <a:spcPts val="0"/>
              </a:spcAft>
              <a:tabLst>
                <a:tab pos="306070" algn="l"/>
              </a:tabLst>
            </a:pPr>
            <a:endParaRPr lang="uk-UA" dirty="0" smtClean="0">
              <a:latin typeface="Times New Roman"/>
              <a:ea typeface="Times New Roman"/>
            </a:endParaRPr>
          </a:p>
          <a:p>
            <a:pPr indent="191135" algn="just">
              <a:lnSpc>
                <a:spcPct val="150000"/>
              </a:lnSpc>
              <a:spcAft>
                <a:spcPts val="0"/>
              </a:spcAft>
              <a:tabLst>
                <a:tab pos="306070" algn="l"/>
              </a:tabLst>
            </a:pPr>
            <a:endParaRPr lang="uk-UA" dirty="0">
              <a:latin typeface="Times New Roman"/>
              <a:ea typeface="Times New Roman"/>
            </a:endParaRPr>
          </a:p>
          <a:p>
            <a:pPr indent="191135" algn="just">
              <a:spcAft>
                <a:spcPts val="0"/>
              </a:spcAft>
              <a:tabLst>
                <a:tab pos="306070" algn="l"/>
              </a:tabLst>
            </a:pPr>
            <a:r>
              <a:rPr lang="uk-UA" sz="2400" dirty="0" smtClean="0">
                <a:latin typeface="Times New Roman"/>
                <a:ea typeface="Times New Roman"/>
              </a:rPr>
              <a:t>Отже</a:t>
            </a:r>
            <a:r>
              <a:rPr lang="uk-UA" sz="2400" dirty="0">
                <a:latin typeface="Times New Roman"/>
                <a:ea typeface="Times New Roman"/>
              </a:rPr>
              <a:t>, </a:t>
            </a:r>
            <a:r>
              <a:rPr lang="uk-UA" sz="2400" i="1" dirty="0">
                <a:latin typeface="Times New Roman"/>
                <a:ea typeface="Times New Roman"/>
              </a:rPr>
              <a:t>основними завданнями фінансового планування на підприємстві є</a:t>
            </a:r>
            <a:r>
              <a:rPr lang="uk-UA" sz="2400" dirty="0">
                <a:latin typeface="Times New Roman"/>
                <a:ea typeface="Times New Roman"/>
              </a:rPr>
              <a:t>:</a:t>
            </a:r>
          </a:p>
          <a:p>
            <a:pPr marL="342900" lvl="0" indent="-342900" algn="just" fontAlgn="base" hangingPunct="0">
              <a:spcAft>
                <a:spcPts val="0"/>
              </a:spcAft>
              <a:buFont typeface="Arial"/>
              <a:buChar char="*"/>
              <a:tabLst>
                <a:tab pos="306070" algn="l"/>
                <a:tab pos="449580" algn="l"/>
              </a:tabLst>
            </a:pPr>
            <a:r>
              <a:rPr lang="uk-UA" sz="2400" dirty="0">
                <a:latin typeface="Times New Roman"/>
                <a:ea typeface="Times New Roman"/>
              </a:rPr>
              <a:t>забезпечення виробничої та інвестиційної діяльності необхідними фінансовими ресурсами;</a:t>
            </a:r>
          </a:p>
          <a:p>
            <a:pPr marL="342900" lvl="0" indent="-342900" algn="just" fontAlgn="base" hangingPunct="0">
              <a:spcAft>
                <a:spcPts val="0"/>
              </a:spcAft>
              <a:buFont typeface="Arial"/>
              <a:buChar char="*"/>
              <a:tabLst>
                <a:tab pos="306070" algn="l"/>
                <a:tab pos="449580" algn="l"/>
              </a:tabLst>
            </a:pPr>
            <a:r>
              <a:rPr lang="uk-UA" sz="2400" dirty="0">
                <a:latin typeface="Times New Roman"/>
                <a:ea typeface="Times New Roman"/>
              </a:rPr>
              <a:t>установлення раціональних фінансових відносин із суб’єктами господарювання, банками, страховими компаніями тощо;</a:t>
            </a:r>
          </a:p>
          <a:p>
            <a:pPr marL="342900" lvl="0" indent="-342900" algn="just" fontAlgn="base" hangingPunct="0">
              <a:spcAft>
                <a:spcPts val="0"/>
              </a:spcAft>
              <a:buFont typeface="Arial"/>
              <a:buChar char="*"/>
              <a:tabLst>
                <a:tab pos="306070" algn="l"/>
                <a:tab pos="449580" algn="l"/>
              </a:tabLst>
            </a:pPr>
            <a:r>
              <a:rPr lang="uk-UA" sz="2400" dirty="0">
                <a:latin typeface="Times New Roman"/>
                <a:ea typeface="Times New Roman"/>
              </a:rPr>
              <a:t>визначення шляхів ефективного вкладення капіталу, оцінка раціональності його використання;</a:t>
            </a:r>
          </a:p>
          <a:p>
            <a:pPr marL="342900" lvl="0" indent="-342900" algn="just" fontAlgn="base" hangingPunct="0">
              <a:spcAft>
                <a:spcPts val="0"/>
              </a:spcAft>
              <a:buFont typeface="Arial"/>
              <a:buChar char="*"/>
              <a:tabLst>
                <a:tab pos="306070" algn="l"/>
                <a:tab pos="449580" algn="l"/>
              </a:tabLst>
            </a:pPr>
            <a:r>
              <a:rPr lang="uk-UA" sz="2400" dirty="0">
                <a:latin typeface="Times New Roman"/>
                <a:ea typeface="Times New Roman"/>
              </a:rPr>
              <a:t>виявлення та мобілізація резервів збільшення прибутку за рахунок раціонального використання матеріальних, трудових та грошових ресурсів;</a:t>
            </a:r>
          </a:p>
          <a:p>
            <a:pPr marL="342900" lvl="0" indent="-342900" algn="just" fontAlgn="base" hangingPunct="0">
              <a:spcAft>
                <a:spcPts val="0"/>
              </a:spcAft>
              <a:buFont typeface="Arial"/>
              <a:buChar char="*"/>
              <a:tabLst>
                <a:tab pos="306070" algn="l"/>
                <a:tab pos="449580" algn="l"/>
              </a:tabLst>
            </a:pPr>
            <a:r>
              <a:rPr lang="uk-UA" sz="2400" dirty="0">
                <a:latin typeface="Times New Roman"/>
                <a:ea typeface="Times New Roman"/>
              </a:rPr>
              <a:t>здійснення контролю за утворенням та використанням платіжних засобів.</a:t>
            </a:r>
            <a:endParaRPr lang="uk-UA" sz="2400" dirty="0">
              <a:effectLst/>
              <a:latin typeface="Times New Roman"/>
              <a:ea typeface="Times New Roman"/>
            </a:endParaRPr>
          </a:p>
        </p:txBody>
      </p:sp>
    </p:spTree>
    <p:extLst>
      <p:ext uri="{BB962C8B-B14F-4D97-AF65-F5344CB8AC3E}">
        <p14:creationId xmlns:p14="http://schemas.microsoft.com/office/powerpoint/2010/main" val="2981922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58847"/>
            <a:ext cx="8136904" cy="6186309"/>
          </a:xfrm>
          <a:prstGeom prst="rect">
            <a:avLst/>
          </a:prstGeom>
        </p:spPr>
        <p:txBody>
          <a:bodyPr wrap="square">
            <a:spAutoFit/>
          </a:bodyPr>
          <a:lstStyle/>
          <a:p>
            <a:pPr indent="191135" algn="just">
              <a:lnSpc>
                <a:spcPct val="150000"/>
              </a:lnSpc>
              <a:spcAft>
                <a:spcPts val="0"/>
              </a:spcAft>
              <a:tabLst>
                <a:tab pos="306070" algn="l"/>
              </a:tabLst>
            </a:pPr>
            <a:r>
              <a:rPr lang="uk-UA" sz="2200" i="1" dirty="0">
                <a:latin typeface="Times New Roman"/>
                <a:ea typeface="Times New Roman"/>
              </a:rPr>
              <a:t>Фінансове планування дає змогу розв’язати такі конкретні питання:</a:t>
            </a:r>
            <a:r>
              <a:rPr lang="uk-UA" sz="2200" b="1" dirty="0">
                <a:latin typeface="Times New Roman"/>
                <a:ea typeface="Times New Roman"/>
              </a:rPr>
              <a:t> </a:t>
            </a:r>
            <a:endParaRPr lang="uk-UA" sz="2200" dirty="0">
              <a:latin typeface="Times New Roman"/>
              <a:ea typeface="Times New Roman"/>
            </a:endParaRPr>
          </a:p>
          <a:p>
            <a:pPr indent="191135" algn="just">
              <a:lnSpc>
                <a:spcPct val="150000"/>
              </a:lnSpc>
              <a:spcAft>
                <a:spcPts val="0"/>
              </a:spcAft>
              <a:tabLst>
                <a:tab pos="306070" algn="l"/>
              </a:tabLst>
            </a:pPr>
            <a:r>
              <a:rPr lang="uk-UA" sz="2200" dirty="0" smtClean="0">
                <a:latin typeface="Times New Roman"/>
                <a:ea typeface="Times New Roman"/>
              </a:rPr>
              <a:t>- які </a:t>
            </a:r>
            <a:r>
              <a:rPr lang="uk-UA" sz="2200" dirty="0">
                <a:latin typeface="Times New Roman"/>
                <a:ea typeface="Times New Roman"/>
              </a:rPr>
              <a:t>грошові засоби може мати підприємство в своєму розпорядженні; </a:t>
            </a:r>
          </a:p>
          <a:p>
            <a:pPr indent="191135" algn="just">
              <a:lnSpc>
                <a:spcPct val="150000"/>
              </a:lnSpc>
              <a:spcAft>
                <a:spcPts val="0"/>
              </a:spcAft>
              <a:tabLst>
                <a:tab pos="306070" algn="l"/>
              </a:tabLst>
            </a:pPr>
            <a:r>
              <a:rPr lang="uk-UA" sz="2200" dirty="0" smtClean="0">
                <a:latin typeface="Times New Roman"/>
                <a:ea typeface="Times New Roman"/>
              </a:rPr>
              <a:t>- які </a:t>
            </a:r>
            <a:r>
              <a:rPr lang="uk-UA" sz="2200" dirty="0">
                <a:latin typeface="Times New Roman"/>
                <a:ea typeface="Times New Roman"/>
              </a:rPr>
              <a:t>джерела їх надходження; </a:t>
            </a:r>
          </a:p>
          <a:p>
            <a:pPr indent="191135" algn="just">
              <a:lnSpc>
                <a:spcPct val="150000"/>
              </a:lnSpc>
              <a:spcAft>
                <a:spcPts val="0"/>
              </a:spcAft>
              <a:tabLst>
                <a:tab pos="306070" algn="l"/>
              </a:tabLst>
            </a:pPr>
            <a:r>
              <a:rPr lang="uk-UA" sz="2200" dirty="0" smtClean="0">
                <a:latin typeface="Times New Roman"/>
                <a:ea typeface="Times New Roman"/>
              </a:rPr>
              <a:t>- чи </a:t>
            </a:r>
            <a:r>
              <a:rPr lang="uk-UA" sz="2200" dirty="0">
                <a:latin typeface="Times New Roman"/>
                <a:ea typeface="Times New Roman"/>
              </a:rPr>
              <a:t>достатньо засобів для виконання накреслених завдань; </a:t>
            </a:r>
          </a:p>
          <a:p>
            <a:pPr indent="191135" algn="just">
              <a:lnSpc>
                <a:spcPct val="150000"/>
              </a:lnSpc>
              <a:spcAft>
                <a:spcPts val="0"/>
              </a:spcAft>
              <a:tabLst>
                <a:tab pos="306070" algn="l"/>
              </a:tabLst>
            </a:pPr>
            <a:r>
              <a:rPr lang="uk-UA" sz="2200" dirty="0" smtClean="0">
                <a:latin typeface="Times New Roman"/>
                <a:ea typeface="Times New Roman"/>
              </a:rPr>
              <a:t>- яка </a:t>
            </a:r>
            <a:r>
              <a:rPr lang="uk-UA" sz="2200" dirty="0">
                <a:latin typeface="Times New Roman"/>
                <a:ea typeface="Times New Roman"/>
              </a:rPr>
              <a:t>частина коштів має бути перерахована в бюджет, позабюджетні фонди, банкам та іншим кредиторам; </a:t>
            </a:r>
          </a:p>
          <a:p>
            <a:pPr indent="191135" algn="just">
              <a:lnSpc>
                <a:spcPct val="150000"/>
              </a:lnSpc>
              <a:spcAft>
                <a:spcPts val="0"/>
              </a:spcAft>
              <a:tabLst>
                <a:tab pos="306070" algn="l"/>
              </a:tabLst>
            </a:pPr>
            <a:r>
              <a:rPr lang="uk-UA" sz="2200" dirty="0" smtClean="0">
                <a:latin typeface="Times New Roman"/>
                <a:ea typeface="Times New Roman"/>
              </a:rPr>
              <a:t>- як </a:t>
            </a:r>
            <a:r>
              <a:rPr lang="uk-UA" sz="2200" dirty="0">
                <a:latin typeface="Times New Roman"/>
                <a:ea typeface="Times New Roman"/>
              </a:rPr>
              <a:t>повинен здійснюватися розподіл прибутку на підприємстві; </a:t>
            </a:r>
          </a:p>
          <a:p>
            <a:pPr indent="191135" algn="just">
              <a:lnSpc>
                <a:spcPct val="150000"/>
              </a:lnSpc>
              <a:spcAft>
                <a:spcPts val="0"/>
              </a:spcAft>
              <a:tabLst>
                <a:tab pos="306070" algn="l"/>
              </a:tabLst>
            </a:pPr>
            <a:r>
              <a:rPr lang="uk-UA" sz="2200" spc="-20" dirty="0" smtClean="0">
                <a:latin typeface="Times New Roman"/>
                <a:ea typeface="Times New Roman"/>
              </a:rPr>
              <a:t>- як </a:t>
            </a:r>
            <a:r>
              <a:rPr lang="uk-UA" sz="2200" spc="-20" dirty="0">
                <a:latin typeface="Times New Roman"/>
                <a:ea typeface="Times New Roman"/>
              </a:rPr>
              <a:t>забезпечується реальна збалансованість планових витрат і доходів підприємства на принципах самоокупності та самофінансування</a:t>
            </a:r>
            <a:r>
              <a:rPr lang="uk-UA" spc="-20" dirty="0">
                <a:latin typeface="Times New Roman"/>
                <a:ea typeface="Times New Roman"/>
              </a:rPr>
              <a:t>. </a:t>
            </a:r>
            <a:endParaRPr lang="uk-UA" sz="1600" dirty="0">
              <a:effectLst/>
              <a:latin typeface="Times New Roman"/>
              <a:ea typeface="Times New Roman"/>
            </a:endParaRPr>
          </a:p>
        </p:txBody>
      </p:sp>
    </p:spTree>
    <p:extLst>
      <p:ext uri="{BB962C8B-B14F-4D97-AF65-F5344CB8AC3E}">
        <p14:creationId xmlns:p14="http://schemas.microsoft.com/office/powerpoint/2010/main" val="1803539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32656"/>
            <a:ext cx="8136904" cy="5078313"/>
          </a:xfrm>
          <a:prstGeom prst="rect">
            <a:avLst/>
          </a:prstGeom>
        </p:spPr>
        <p:txBody>
          <a:bodyPr wrap="square">
            <a:spAutoFit/>
          </a:bodyPr>
          <a:lstStyle/>
          <a:p>
            <a:pPr lvl="0" algn="just">
              <a:lnSpc>
                <a:spcPct val="150000"/>
              </a:lnSpc>
              <a:spcAft>
                <a:spcPts val="0"/>
              </a:spcAft>
              <a:tabLst>
                <a:tab pos="306070" algn="l"/>
                <a:tab pos="306070" algn="l"/>
                <a:tab pos="457200" algn="l"/>
              </a:tabLst>
            </a:pPr>
            <a:r>
              <a:rPr lang="uk-UA" sz="2400" b="1" dirty="0" smtClean="0">
                <a:latin typeface="Times New Roman"/>
                <a:ea typeface="Times New Roman"/>
              </a:rPr>
              <a:t>2. Методи </a:t>
            </a:r>
            <a:r>
              <a:rPr lang="uk-UA" sz="2400" b="1" dirty="0">
                <a:latin typeface="Times New Roman"/>
                <a:ea typeface="Times New Roman"/>
              </a:rPr>
              <a:t>фінансового планування.</a:t>
            </a:r>
            <a:endParaRPr lang="uk-UA" sz="2400" dirty="0">
              <a:latin typeface="Times New Roman"/>
              <a:ea typeface="Times New Roman"/>
            </a:endParaRPr>
          </a:p>
          <a:p>
            <a:pPr indent="191135" algn="just">
              <a:lnSpc>
                <a:spcPct val="150000"/>
              </a:lnSpc>
              <a:spcAft>
                <a:spcPts val="0"/>
              </a:spcAft>
              <a:tabLst>
                <a:tab pos="306070" algn="l"/>
                <a:tab pos="779145" algn="l"/>
              </a:tabLst>
            </a:pPr>
            <a:r>
              <a:rPr lang="uk-UA" sz="2400" spc="-20" dirty="0">
                <a:latin typeface="Times New Roman"/>
                <a:ea typeface="Times New Roman"/>
              </a:rPr>
              <a:t>	</a:t>
            </a:r>
            <a:endParaRPr lang="uk-UA" sz="2400" dirty="0">
              <a:latin typeface="Times New Roman"/>
              <a:ea typeface="Times New Roman"/>
            </a:endParaRPr>
          </a:p>
          <a:p>
            <a:pPr indent="191135" algn="just">
              <a:lnSpc>
                <a:spcPct val="150000"/>
              </a:lnSpc>
              <a:spcAft>
                <a:spcPts val="0"/>
              </a:spcAft>
              <a:tabLst>
                <a:tab pos="306070" algn="l"/>
                <a:tab pos="1019175" algn="l"/>
              </a:tabLst>
            </a:pPr>
            <a:r>
              <a:rPr lang="uk-UA" sz="2400" spc="-20" dirty="0">
                <a:latin typeface="Times New Roman"/>
                <a:ea typeface="Times New Roman"/>
              </a:rPr>
              <a:t>	</a:t>
            </a:r>
            <a:r>
              <a:rPr lang="uk-UA" sz="2400" spc="-20" dirty="0" smtClean="0">
                <a:latin typeface="Times New Roman"/>
                <a:ea typeface="Times New Roman"/>
              </a:rPr>
              <a:t>Діяльність</a:t>
            </a:r>
            <a:r>
              <a:rPr lang="uk-UA" sz="2400" spc="-20" dirty="0">
                <a:latin typeface="Times New Roman"/>
                <a:ea typeface="Times New Roman"/>
              </a:rPr>
              <a:t>, пов’язана зі складанням кожного фінансового плану, передбачає виконання певних видів робіт із </a:t>
            </a:r>
            <a:r>
              <a:rPr lang="uk-UA" sz="2400" b="1" i="1" spc="-20" dirty="0">
                <a:latin typeface="Times New Roman"/>
                <a:ea typeface="Times New Roman"/>
              </a:rPr>
              <a:t>використанням відповідних методів, </a:t>
            </a:r>
            <a:r>
              <a:rPr lang="uk-UA" sz="2400" spc="-20" dirty="0">
                <a:latin typeface="Times New Roman"/>
                <a:ea typeface="Times New Roman"/>
              </a:rPr>
              <a:t>а саме: </a:t>
            </a:r>
            <a:endParaRPr lang="uk-UA" sz="2400" spc="-20" dirty="0" smtClean="0">
              <a:latin typeface="Times New Roman"/>
              <a:ea typeface="Times New Roman"/>
            </a:endParaRPr>
          </a:p>
          <a:p>
            <a:pPr marL="342900" indent="-342900" algn="just">
              <a:lnSpc>
                <a:spcPct val="150000"/>
              </a:lnSpc>
              <a:spcAft>
                <a:spcPts val="0"/>
              </a:spcAft>
              <a:buFontTx/>
              <a:buChar char="-"/>
              <a:tabLst>
                <a:tab pos="306070" algn="l"/>
                <a:tab pos="1019175" algn="l"/>
              </a:tabLst>
            </a:pPr>
            <a:r>
              <a:rPr lang="uk-UA" sz="2400" spc="-20" dirty="0" smtClean="0">
                <a:latin typeface="Times New Roman"/>
                <a:ea typeface="Times New Roman"/>
              </a:rPr>
              <a:t>нормативного</a:t>
            </a:r>
            <a:r>
              <a:rPr lang="uk-UA" sz="2400" spc="-20" dirty="0">
                <a:latin typeface="Times New Roman"/>
                <a:ea typeface="Times New Roman"/>
              </a:rPr>
              <a:t>, </a:t>
            </a:r>
            <a:endParaRPr lang="uk-UA" sz="2400" spc="-20" dirty="0" smtClean="0">
              <a:latin typeface="Times New Roman"/>
              <a:ea typeface="Times New Roman"/>
            </a:endParaRPr>
          </a:p>
          <a:p>
            <a:pPr marL="342900" indent="-342900" algn="just">
              <a:lnSpc>
                <a:spcPct val="150000"/>
              </a:lnSpc>
              <a:spcAft>
                <a:spcPts val="0"/>
              </a:spcAft>
              <a:buFontTx/>
              <a:buChar char="-"/>
              <a:tabLst>
                <a:tab pos="306070" algn="l"/>
                <a:tab pos="1019175" algn="l"/>
              </a:tabLst>
            </a:pPr>
            <a:r>
              <a:rPr lang="uk-UA" sz="2400" spc="-20" dirty="0" smtClean="0">
                <a:latin typeface="Times New Roman"/>
                <a:ea typeface="Times New Roman"/>
              </a:rPr>
              <a:t>розрахунково-аналітичного</a:t>
            </a:r>
            <a:r>
              <a:rPr lang="uk-UA" sz="2400" spc="-20" dirty="0">
                <a:latin typeface="Times New Roman"/>
                <a:ea typeface="Times New Roman"/>
              </a:rPr>
              <a:t>, </a:t>
            </a:r>
            <a:endParaRPr lang="uk-UA" sz="2400" spc="-20" dirty="0" smtClean="0">
              <a:latin typeface="Times New Roman"/>
              <a:ea typeface="Times New Roman"/>
            </a:endParaRPr>
          </a:p>
          <a:p>
            <a:pPr marL="342900" indent="-342900" algn="just">
              <a:lnSpc>
                <a:spcPct val="150000"/>
              </a:lnSpc>
              <a:spcAft>
                <a:spcPts val="0"/>
              </a:spcAft>
              <a:buFontTx/>
              <a:buChar char="-"/>
              <a:tabLst>
                <a:tab pos="306070" algn="l"/>
                <a:tab pos="1019175" algn="l"/>
              </a:tabLst>
            </a:pPr>
            <a:r>
              <a:rPr lang="uk-UA" sz="2400" spc="-20" dirty="0" smtClean="0">
                <a:latin typeface="Times New Roman"/>
                <a:ea typeface="Times New Roman"/>
              </a:rPr>
              <a:t>балансового;</a:t>
            </a:r>
          </a:p>
          <a:p>
            <a:pPr marL="342900" indent="-342900" algn="just">
              <a:lnSpc>
                <a:spcPct val="150000"/>
              </a:lnSpc>
              <a:spcAft>
                <a:spcPts val="0"/>
              </a:spcAft>
              <a:buFontTx/>
              <a:buChar char="-"/>
              <a:tabLst>
                <a:tab pos="306070" algn="l"/>
                <a:tab pos="1019175" algn="l"/>
              </a:tabLst>
            </a:pPr>
            <a:r>
              <a:rPr lang="uk-UA" sz="2400" spc="-20" dirty="0" smtClean="0">
                <a:latin typeface="Times New Roman"/>
                <a:ea typeface="Times New Roman"/>
              </a:rPr>
              <a:t>методу </a:t>
            </a:r>
            <a:r>
              <a:rPr lang="uk-UA" sz="2400" spc="-20" dirty="0">
                <a:latin typeface="Times New Roman"/>
                <a:ea typeface="Times New Roman"/>
              </a:rPr>
              <a:t>економіко-математичного моделювання.</a:t>
            </a:r>
            <a:endParaRPr lang="uk-UA" sz="2400" dirty="0">
              <a:effectLst/>
              <a:latin typeface="Times New Roman"/>
              <a:ea typeface="Times New Roman"/>
            </a:endParaRPr>
          </a:p>
        </p:txBody>
      </p:sp>
    </p:spTree>
    <p:extLst>
      <p:ext uri="{BB962C8B-B14F-4D97-AF65-F5344CB8AC3E}">
        <p14:creationId xmlns:p14="http://schemas.microsoft.com/office/powerpoint/2010/main" val="22691366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59</TotalTime>
  <Words>851</Words>
  <Application>Microsoft Office PowerPoint</Application>
  <PresentationFormat>Экран (4:3)</PresentationFormat>
  <Paragraphs>132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Соседство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Пк</dc:creator>
  <cp:lastModifiedBy>Пк</cp:lastModifiedBy>
  <cp:revision>5</cp:revision>
  <dcterms:created xsi:type="dcterms:W3CDTF">2015-11-10T20:06:16Z</dcterms:created>
  <dcterms:modified xsi:type="dcterms:W3CDTF">2015-11-18T17:24:25Z</dcterms:modified>
</cp:coreProperties>
</file>